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6045" r:id="rId1"/>
  </p:sldMasterIdLst>
  <p:notesMasterIdLst>
    <p:notesMasterId r:id="rId55"/>
  </p:notesMasterIdLst>
  <p:handoutMasterIdLst>
    <p:handoutMasterId r:id="rId56"/>
  </p:handoutMasterIdLst>
  <p:sldIdLst>
    <p:sldId id="357" r:id="rId2"/>
    <p:sldId id="358" r:id="rId3"/>
    <p:sldId id="418" r:id="rId4"/>
    <p:sldId id="368" r:id="rId5"/>
    <p:sldId id="382" r:id="rId6"/>
    <p:sldId id="384" r:id="rId7"/>
    <p:sldId id="385" r:id="rId8"/>
    <p:sldId id="383" r:id="rId9"/>
    <p:sldId id="386" r:id="rId10"/>
    <p:sldId id="389" r:id="rId11"/>
    <p:sldId id="398" r:id="rId12"/>
    <p:sldId id="369" r:id="rId13"/>
    <p:sldId id="388" r:id="rId14"/>
    <p:sldId id="395" r:id="rId15"/>
    <p:sldId id="396" r:id="rId16"/>
    <p:sldId id="397" r:id="rId17"/>
    <p:sldId id="402" r:id="rId18"/>
    <p:sldId id="371" r:id="rId19"/>
    <p:sldId id="412" r:id="rId20"/>
    <p:sldId id="419" r:id="rId21"/>
    <p:sldId id="420" r:id="rId22"/>
    <p:sldId id="380" r:id="rId23"/>
    <p:sldId id="372" r:id="rId24"/>
    <p:sldId id="373" r:id="rId25"/>
    <p:sldId id="375" r:id="rId26"/>
    <p:sldId id="403" r:id="rId27"/>
    <p:sldId id="374" r:id="rId28"/>
    <p:sldId id="421" r:id="rId29"/>
    <p:sldId id="376" r:id="rId30"/>
    <p:sldId id="377" r:id="rId31"/>
    <p:sldId id="378" r:id="rId32"/>
    <p:sldId id="387" r:id="rId33"/>
    <p:sldId id="379" r:id="rId34"/>
    <p:sldId id="399" r:id="rId35"/>
    <p:sldId id="400" r:id="rId36"/>
    <p:sldId id="401" r:id="rId37"/>
    <p:sldId id="413" r:id="rId38"/>
    <p:sldId id="414" r:id="rId39"/>
    <p:sldId id="390" r:id="rId40"/>
    <p:sldId id="394" r:id="rId41"/>
    <p:sldId id="391" r:id="rId42"/>
    <p:sldId id="392" r:id="rId43"/>
    <p:sldId id="415" r:id="rId44"/>
    <p:sldId id="417" r:id="rId45"/>
    <p:sldId id="404" r:id="rId46"/>
    <p:sldId id="405" r:id="rId47"/>
    <p:sldId id="406" r:id="rId48"/>
    <p:sldId id="407" r:id="rId49"/>
    <p:sldId id="408" r:id="rId50"/>
    <p:sldId id="409" r:id="rId51"/>
    <p:sldId id="393" r:id="rId52"/>
    <p:sldId id="422" r:id="rId53"/>
    <p:sldId id="362" r:id="rId54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5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5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1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6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1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16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61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660" autoAdjust="0"/>
    <p:restoredTop sz="99524" autoAdjust="0"/>
  </p:normalViewPr>
  <p:slideViewPr>
    <p:cSldViewPr>
      <p:cViewPr varScale="1">
        <p:scale>
          <a:sx n="64" d="100"/>
          <a:sy n="64" d="100"/>
        </p:scale>
        <p:origin x="-108" y="-11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E7D018D-748F-47BF-843A-40349A141CAC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04AC5213-BACC-41AB-9B61-B40CF6C52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5267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23E9B8FB-2ABD-42C9-A6DA-A6789EAF441D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E2A7042-DEED-4AA1-9E89-4A16B25725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165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5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5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1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26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1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6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61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6400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9578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5382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5382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5382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9787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5815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9761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6995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1647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1647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93598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16473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16473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1647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1647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64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649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0717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48890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649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64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09953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649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649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649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649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649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3649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48890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48890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2587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2409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9359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9359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2517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861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0926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1/8/2019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894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1/8/2019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2468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1/8/2019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21944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1/8/2019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4587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1/8/2019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184256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1/8/2019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5816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1/8/2019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893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1/8/2019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1076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244899" indent="-244899" algn="ctr" rtl="0" latinLnBrk="0">
              <a:spcBef>
                <a:spcPct val="20000"/>
              </a:spcBef>
              <a:buFontTx/>
              <a:buNone/>
              <a:defRPr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FontTx/>
              <a:buNone/>
            </a:pPr>
            <a:r>
              <a:rPr lang="en-US" sz="20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29" bIns="91429" anchor="t"/>
          <a:lstStyle>
            <a:lvl1pPr marL="0" marR="0" indent="0" algn="l">
              <a:buFontTx/>
              <a:buNone/>
              <a:defRPr sz="20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1/8/2019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797118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50E-0B48-4566-8609-C51CF752A7DF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857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1/8/2019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2684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1/8/2019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6863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1/8/2019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270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1/8/2019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5084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50E-0B48-4566-8609-C51CF752A7DF}" type="datetimeFigureOut">
              <a:rPr lang="en-US" smtClean="0"/>
              <a:pPr/>
              <a:t>1/8/2019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5853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1/8/2019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8233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1/8/2019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425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9668B50E-0B48-4566-8609-C51CF752A7DF}" type="datetimeFigureOut">
              <a:rPr lang="en-US" smtClean="0">
                <a:solidFill>
                  <a:schemeClr val="bg1"/>
                </a:solidFill>
              </a:rPr>
              <a:pPr algn="r"/>
              <a:t>1/8/2019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A4431D5-1B33-458B-8AFD-CECCB0FA18C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65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46" r:id="rId1"/>
    <p:sldLayoutId id="2147486047" r:id="rId2"/>
    <p:sldLayoutId id="2147486048" r:id="rId3"/>
    <p:sldLayoutId id="2147486049" r:id="rId4"/>
    <p:sldLayoutId id="2147486050" r:id="rId5"/>
    <p:sldLayoutId id="2147486051" r:id="rId6"/>
    <p:sldLayoutId id="2147486052" r:id="rId7"/>
    <p:sldLayoutId id="2147486053" r:id="rId8"/>
    <p:sldLayoutId id="2147486054" r:id="rId9"/>
    <p:sldLayoutId id="2147486055" r:id="rId10"/>
    <p:sldLayoutId id="2147486056" r:id="rId11"/>
    <p:sldLayoutId id="2147486057" r:id="rId12"/>
    <p:sldLayoutId id="2147486058" r:id="rId13"/>
    <p:sldLayoutId id="2147486059" r:id="rId14"/>
    <p:sldLayoutId id="2147486060" r:id="rId15"/>
    <p:sldLayoutId id="2147486061" r:id="rId16"/>
    <p:sldLayoutId id="2147486062" r:id="rId1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5.gif"/><Relationship Id="rId4" Type="http://schemas.openxmlformats.org/officeDocument/2006/relationships/image" Target="../media/image15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godex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4" y="457200"/>
            <a:ext cx="1530247" cy="186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lagodexi_drosha.jpg"/>
          <p:cNvPicPr>
            <a:picLocks noChangeAspect="1"/>
          </p:cNvPicPr>
          <p:nvPr/>
        </p:nvPicPr>
        <p:blipFill>
          <a:blip r:embed="rId4" cstate="print"/>
          <a:srcRect l="7843" t="16087" r="8597" b="15178"/>
          <a:stretch>
            <a:fillRect/>
          </a:stretch>
        </p:blipFill>
        <p:spPr>
          <a:xfrm>
            <a:off x="3276600" y="3733800"/>
            <a:ext cx="2483224" cy="1685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2590800"/>
            <a:ext cx="8001000" cy="83820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lIns="91429" tIns="45715" rIns="91429" bIns="45715" rtlCol="0" anchor="ctr">
            <a:normAutofit/>
          </a:bodyPr>
          <a:lstStyle/>
          <a:p>
            <a:pPr algn="ctr" defTabSz="914290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AcadNusx" pitchFamily="2" charset="0"/>
                <a:ea typeface="+mj-ea"/>
                <a:cs typeface="+mj-cs"/>
              </a:rPr>
              <a:t>ლ</a:t>
            </a:r>
            <a:r>
              <a:rPr lang="ka-GE" sz="2800" b="1" dirty="0" smtClean="0">
                <a:solidFill>
                  <a:srgbClr val="002060"/>
                </a:solidFill>
                <a:latin typeface="AcadNusx" pitchFamily="2" charset="0"/>
                <a:ea typeface="+mj-ea"/>
                <a:cs typeface="+mj-cs"/>
              </a:rPr>
              <a:t>აგოდეხის მუნიციპალიტეტის მერია</a:t>
            </a:r>
            <a:endParaRPr lang="en-US" sz="2000" b="1" dirty="0">
              <a:solidFill>
                <a:srgbClr val="002060"/>
              </a:solidFill>
              <a:latin typeface="AcadNusx" pitchFamily="2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9400" y="5791200"/>
            <a:ext cx="3276600" cy="3385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www.lagodekhi.gov.ge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1200" y="6248400"/>
            <a:ext cx="5334000" cy="30776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www.facebook.com/</a:t>
            </a:r>
            <a:r>
              <a:rPr lang="ka-GE" sz="1400" b="1" dirty="0" smtClean="0">
                <a:solidFill>
                  <a:srgbClr val="002060"/>
                </a:solidFill>
              </a:rPr>
              <a:t>ლაგოდეხის-მუნიციპალიტეტის-მერია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8599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6288" y="381000"/>
            <a:ext cx="6886186" cy="923330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b="1" dirty="0" err="1" smtClean="0">
                <a:solidFill>
                  <a:srgbClr val="002060"/>
                </a:solidFill>
              </a:rPr>
              <a:t>სოფ</a:t>
            </a:r>
            <a:r>
              <a:rPr lang="ka-GE" b="1" dirty="0" smtClean="0">
                <a:solidFill>
                  <a:srgbClr val="002060"/>
                </a:solidFill>
              </a:rPr>
              <a:t>. </a:t>
            </a:r>
            <a:r>
              <a:rPr lang="ka-GE" b="1" dirty="0" err="1" smtClean="0">
                <a:solidFill>
                  <a:srgbClr val="002060"/>
                </a:solidFill>
              </a:rPr>
              <a:t>ჰერეთისკარში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ka-GE" b="1" dirty="0">
                <a:solidFill>
                  <a:srgbClr val="002060"/>
                </a:solidFill>
              </a:rPr>
              <a:t>შიდა გზის </a:t>
            </a:r>
            <a:r>
              <a:rPr lang="ka-GE" b="1" dirty="0" smtClean="0">
                <a:solidFill>
                  <a:srgbClr val="002060"/>
                </a:solidFill>
              </a:rPr>
              <a:t>რეაბილიტაცია - 1944 </a:t>
            </a:r>
            <a:r>
              <a:rPr lang="ka-GE" b="1" dirty="0" err="1" smtClean="0">
                <a:solidFill>
                  <a:srgbClr val="002060"/>
                </a:solidFill>
              </a:rPr>
              <a:t>გრძ.მ</a:t>
            </a:r>
            <a:r>
              <a:rPr lang="ka-GE" b="1" dirty="0" smtClean="0">
                <a:solidFill>
                  <a:srgbClr val="002060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354 320 </a:t>
            </a:r>
            <a:r>
              <a:rPr lang="ka-GE" b="1" dirty="0" smtClean="0">
                <a:solidFill>
                  <a:srgbClr val="002060"/>
                </a:solidFill>
              </a:rPr>
              <a:t>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706795"/>
            <a:ext cx="2833688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200" y="1721212"/>
            <a:ext cx="2890362" cy="3795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8770" y="1706795"/>
            <a:ext cx="2833688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63454057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6288" y="381000"/>
            <a:ext cx="6886186" cy="923330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სოფ. ჭიაურში სასაფლაომდე მისასვლელი გზა - 795 გრძ.მ.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221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328.73 </a:t>
            </a:r>
            <a:r>
              <a:rPr lang="ka-GE" b="1" dirty="0" smtClean="0">
                <a:solidFill>
                  <a:srgbClr val="002060"/>
                </a:solidFill>
              </a:rPr>
              <a:t>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User\Desktop\fotoebi\ჭიაურის გზა\DSC_77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828800"/>
            <a:ext cx="42672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 descr="C:\Users\User\Desktop\fotoebi\ჭიაურის გზა\DSC_77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8800"/>
            <a:ext cx="4446092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763454057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5400" y="228600"/>
            <a:ext cx="6400800" cy="83099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400" b="1" dirty="0" err="1" smtClean="0">
                <a:solidFill>
                  <a:srgbClr val="002060"/>
                </a:solidFill>
              </a:rPr>
              <a:t>სოფ</a:t>
            </a:r>
            <a:r>
              <a:rPr lang="ka-GE" sz="1400" b="1" dirty="0" smtClean="0">
                <a:solidFill>
                  <a:srgbClr val="002060"/>
                </a:solidFill>
              </a:rPr>
              <a:t>. </a:t>
            </a:r>
            <a:r>
              <a:rPr lang="ka-GE" sz="1600" b="1" dirty="0">
                <a:solidFill>
                  <a:srgbClr val="002060"/>
                </a:solidFill>
              </a:rPr>
              <a:t>ვარდისუბანში სასაფლაომდე მისასვლელი </a:t>
            </a:r>
            <a:r>
              <a:rPr lang="ka-GE" sz="1600" b="1" dirty="0" smtClean="0">
                <a:solidFill>
                  <a:srgbClr val="002060"/>
                </a:solidFill>
              </a:rPr>
              <a:t>გზა - 222 </a:t>
            </a:r>
            <a:r>
              <a:rPr lang="ka-GE" sz="1600" b="1" dirty="0" err="1" smtClean="0">
                <a:solidFill>
                  <a:srgbClr val="002060"/>
                </a:solidFill>
              </a:rPr>
              <a:t>გრძ.მ</a:t>
            </a:r>
            <a:r>
              <a:rPr lang="ka-GE" sz="1600" b="1" dirty="0" smtClean="0">
                <a:solidFill>
                  <a:srgbClr val="002060"/>
                </a:solidFill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ka-GE" sz="1600" b="1" dirty="0" smtClean="0">
                <a:solidFill>
                  <a:srgbClr val="002060"/>
                </a:solidFill>
              </a:rPr>
              <a:t>63 548 ლარი 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1219200"/>
            <a:ext cx="3799925" cy="2571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3886200"/>
            <a:ext cx="3810000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C:\Users\User\Desktop\ვალერი\ვარდისუბნის სასაფლაოებამდე მისასვლელი გზა\44703390_348622549039173_649072730411997593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19200"/>
            <a:ext cx="38100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1" name="Picture 7" descr="C:\Users\User\Desktop\ვალერი\ვარდისუბნის სასაფლაოებამდე მისასვლელი გზა\44591257_571318036631293_6932756430462124032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886200"/>
            <a:ext cx="3826500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005129193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71600" y="228600"/>
            <a:ext cx="6019800" cy="83099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600" b="1" dirty="0" err="1" smtClean="0">
                <a:solidFill>
                  <a:srgbClr val="002060"/>
                </a:solidFill>
              </a:rPr>
              <a:t>სოფ</a:t>
            </a:r>
            <a:r>
              <a:rPr lang="ka-GE" sz="1600" b="1" dirty="0" smtClean="0">
                <a:solidFill>
                  <a:srgbClr val="002060"/>
                </a:solidFill>
              </a:rPr>
              <a:t>. საქობოში სასაფლაომდე </a:t>
            </a:r>
            <a:r>
              <a:rPr lang="ka-GE" sz="1600" b="1" dirty="0">
                <a:solidFill>
                  <a:srgbClr val="002060"/>
                </a:solidFill>
              </a:rPr>
              <a:t>მისასვლელი </a:t>
            </a:r>
            <a:r>
              <a:rPr lang="ka-GE" sz="1600" b="1" dirty="0" smtClean="0">
                <a:solidFill>
                  <a:srgbClr val="002060"/>
                </a:solidFill>
              </a:rPr>
              <a:t>გზა - </a:t>
            </a:r>
            <a:r>
              <a:rPr lang="ka-GE" sz="1600" b="1" dirty="0">
                <a:solidFill>
                  <a:srgbClr val="002060"/>
                </a:solidFill>
              </a:rPr>
              <a:t>495 </a:t>
            </a:r>
            <a:r>
              <a:rPr lang="ka-GE" sz="1600" b="1" dirty="0" err="1" smtClean="0">
                <a:solidFill>
                  <a:srgbClr val="002060"/>
                </a:solidFill>
              </a:rPr>
              <a:t>გრძ.მ</a:t>
            </a:r>
            <a:r>
              <a:rPr lang="ka-GE" sz="1600" b="1" dirty="0" smtClean="0">
                <a:solidFill>
                  <a:srgbClr val="002060"/>
                </a:solidFill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ka-GE" sz="1600" b="1" dirty="0" smtClean="0">
                <a:solidFill>
                  <a:srgbClr val="002060"/>
                </a:solidFill>
              </a:rPr>
              <a:t>111 932.27 ლარი 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066800"/>
            <a:ext cx="3505200" cy="2844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066800"/>
            <a:ext cx="3581400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User\Desktop\fotoebi\საქობო სასაფლასომდე მიმსვ\DSC_7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038600"/>
            <a:ext cx="350814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User\Desktop\fotoebi\საქობო სასაფლასომდე მიმსვ\DSC_77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038600"/>
            <a:ext cx="35814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81271381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71600" y="0"/>
            <a:ext cx="6019800" cy="83099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600" b="1" dirty="0" smtClean="0">
                <a:solidFill>
                  <a:srgbClr val="002060"/>
                </a:solidFill>
              </a:rPr>
              <a:t>სოფ. აფენში წერეთლის ქუჩა - 955 გრძ.მ. </a:t>
            </a:r>
          </a:p>
          <a:p>
            <a:pPr algn="ctr">
              <a:lnSpc>
                <a:spcPct val="150000"/>
              </a:lnSpc>
            </a:pPr>
            <a:r>
              <a:rPr lang="ka-GE" sz="1600" b="1" dirty="0" smtClean="0">
                <a:solidFill>
                  <a:srgbClr val="002060"/>
                </a:solidFill>
              </a:rPr>
              <a:t>210 465  ლარი 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User\Desktop\fotoebi\აფენის გზა\DSC_7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838200"/>
            <a:ext cx="387608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User\Desktop\fotoebi\აფენის გზა\DSC_77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838200"/>
            <a:ext cx="3813342" cy="2548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C:\Users\User\Desktop\fotoebi\აფენის გზა\DSC_77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05200"/>
            <a:ext cx="3809999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C:\Users\User\Desktop\fotoebi\აფენის გზა\DSC_77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505200"/>
            <a:ext cx="3830161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81271381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71600" y="533400"/>
            <a:ext cx="6019800" cy="830997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600" b="1" dirty="0" smtClean="0">
                <a:solidFill>
                  <a:srgbClr val="002060"/>
                </a:solidFill>
              </a:rPr>
              <a:t>სოფ. განჯალა შიდა სასოფლო გზა - 1 325  გრძ.მ. </a:t>
            </a:r>
          </a:p>
          <a:p>
            <a:pPr algn="ctr">
              <a:lnSpc>
                <a:spcPct val="150000"/>
              </a:lnSpc>
            </a:pPr>
            <a:r>
              <a:rPr lang="ka-GE" sz="1600" b="1" dirty="0" smtClean="0">
                <a:solidFill>
                  <a:srgbClr val="002060"/>
                </a:solidFill>
              </a:rPr>
              <a:t>241 577.49 ლარი 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5123" name="Picture 3" descr="C:\Users\User\Desktop\fotoebi\განჯალის გზა\DSC_7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4244396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C:\Users\User\Desktop\fotoebi\განჯალის გზა\DSC_77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52600"/>
            <a:ext cx="4465183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8127138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71600" y="533400"/>
            <a:ext cx="6019800" cy="830997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600" b="1" dirty="0" smtClean="0">
                <a:solidFill>
                  <a:srgbClr val="002060"/>
                </a:solidFill>
              </a:rPr>
              <a:t> სოფ. კართუბანში მამუკა ნოზაძის ქუჩა - 865 გრძ.მ. </a:t>
            </a:r>
          </a:p>
          <a:p>
            <a:pPr algn="ctr">
              <a:lnSpc>
                <a:spcPct val="150000"/>
              </a:lnSpc>
            </a:pPr>
            <a:r>
              <a:rPr lang="ka-GE" sz="1600" b="1" dirty="0" smtClean="0">
                <a:solidFill>
                  <a:srgbClr val="002060"/>
                </a:solidFill>
              </a:rPr>
              <a:t>360 353 ლარი 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6147" name="Picture 3" descr="C:\Users\User\Desktop\fotoebi\კართუბან ნოზაძის ქ\DSC_7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828800"/>
            <a:ext cx="4267199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C:\Users\User\Desktop\fotoebi\კართუბან ნოზაძის ქ\DSC_7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8800"/>
            <a:ext cx="4495800" cy="3733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8127138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90600" y="381000"/>
            <a:ext cx="7248824" cy="46166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600" b="1" dirty="0" smtClean="0">
                <a:solidFill>
                  <a:srgbClr val="002060"/>
                </a:solidFill>
              </a:rPr>
              <a:t>ქ. ლაგოდეხში </a:t>
            </a:r>
            <a:r>
              <a:rPr lang="ka-GE" sz="1600" b="1" dirty="0">
                <a:solidFill>
                  <a:srgbClr val="002060"/>
                </a:solidFill>
              </a:rPr>
              <a:t> </a:t>
            </a:r>
            <a:r>
              <a:rPr lang="ka-GE" sz="1600" b="1" dirty="0" smtClean="0">
                <a:solidFill>
                  <a:srgbClr val="002060"/>
                </a:solidFill>
              </a:rPr>
              <a:t>წყალმომარაგების სისტემის რეაბილიტაცია-13 645 937ლარი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User\Desktop\fotoebi\ლაგოდეხის სასმელი წყლის სათავე ნაგებობა\DSC_76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143000"/>
            <a:ext cx="3810000" cy="2546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User\Desktop\fotoebi\ლაგოდეხის სასმელი წყლის სათავე ნაგებობა\DSC_76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733800"/>
            <a:ext cx="3810000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C:\Users\User\Desktop\fotoebi\ლაგოდეხის სასმელი წყლის სათავე ნაგებობა\DSC_76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733800"/>
            <a:ext cx="3722687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 descr="C:\Users\User\Desktop\fotoebi\ლაგოდეხის სასმელი წყლის სათავე ნაგებობა\DSC_76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143000"/>
            <a:ext cx="3762077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8127138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0" y="152400"/>
            <a:ext cx="7886700" cy="1200329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ს</a:t>
            </a:r>
            <a:r>
              <a:rPr lang="ka-GE" sz="2400" b="1" dirty="0" smtClean="0">
                <a:solidFill>
                  <a:srgbClr val="002060"/>
                </a:solidFill>
              </a:rPr>
              <a:t>ანიაღვრე არხების რეაბილიტაცია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990600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a-GE" sz="1600" b="1" dirty="0">
                <a:solidFill>
                  <a:srgbClr val="002060"/>
                </a:solidFill>
              </a:rPr>
              <a:t>ქ. ლაგოდეხში ახალგაზრდობის, კავკასიონის, მეგობრობის, ჭავჭავაძის და ფალიაშვილის </a:t>
            </a:r>
            <a:endParaRPr lang="ka-GE" sz="1600" b="1" dirty="0" smtClean="0">
              <a:solidFill>
                <a:srgbClr val="002060"/>
              </a:solidFill>
            </a:endParaRPr>
          </a:p>
          <a:p>
            <a:pPr algn="ctr"/>
            <a:r>
              <a:rPr lang="ka-GE" sz="1600" b="1" dirty="0" smtClean="0">
                <a:solidFill>
                  <a:srgbClr val="002060"/>
                </a:solidFill>
              </a:rPr>
              <a:t>ქუჩებზე </a:t>
            </a:r>
            <a:r>
              <a:rPr lang="ka-GE" sz="1600" b="1" dirty="0">
                <a:solidFill>
                  <a:srgbClr val="002060"/>
                </a:solidFill>
              </a:rPr>
              <a:t>სანიაღვრე არხების </a:t>
            </a:r>
            <a:r>
              <a:rPr lang="ka-GE" sz="1600" b="1" dirty="0" smtClean="0">
                <a:solidFill>
                  <a:srgbClr val="002060"/>
                </a:solidFill>
              </a:rPr>
              <a:t>მოწყობა - 930 847 ლარი</a:t>
            </a:r>
          </a:p>
          <a:p>
            <a:pPr algn="ctr"/>
            <a:r>
              <a:rPr lang="ka-GE" sz="1600" b="1" dirty="0" smtClean="0">
                <a:solidFill>
                  <a:srgbClr val="002060"/>
                </a:solidFill>
              </a:rPr>
              <a:t>8 000  </a:t>
            </a:r>
            <a:r>
              <a:rPr lang="ka-GE" sz="1600" b="1" dirty="0" err="1" smtClean="0">
                <a:solidFill>
                  <a:srgbClr val="002060"/>
                </a:solidFill>
              </a:rPr>
              <a:t>გრ</a:t>
            </a:r>
            <a:r>
              <a:rPr lang="ka-GE" sz="1600" b="1" dirty="0" err="1">
                <a:solidFill>
                  <a:srgbClr val="002060"/>
                </a:solidFill>
              </a:rPr>
              <a:t>ძ</a:t>
            </a:r>
            <a:r>
              <a:rPr lang="ka-GE" sz="1600" b="1" dirty="0" err="1" smtClean="0">
                <a:solidFill>
                  <a:srgbClr val="002060"/>
                </a:solidFill>
              </a:rPr>
              <a:t>.მ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2057400"/>
            <a:ext cx="4191000" cy="3842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057400"/>
            <a:ext cx="4343400" cy="3842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240652027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19200" y="1295400"/>
            <a:ext cx="6477000" cy="923330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b="1" dirty="0">
                <a:solidFill>
                  <a:srgbClr val="002060"/>
                </a:solidFill>
              </a:rPr>
              <a:t>ქ. ლაგოდეხი, </a:t>
            </a:r>
            <a:r>
              <a:rPr lang="ka-GE" b="1" dirty="0" smtClean="0">
                <a:solidFill>
                  <a:srgbClr val="002060"/>
                </a:solidFill>
              </a:rPr>
              <a:t>ვაშლოვანის ქუჩა - 1 679 გრძ.მ</a:t>
            </a:r>
            <a:r>
              <a:rPr lang="en-US" b="1" dirty="0" smtClean="0">
                <a:solidFill>
                  <a:srgbClr val="002060"/>
                </a:solidFill>
              </a:rPr>
              <a:t>.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1</a:t>
            </a:r>
            <a:r>
              <a:rPr lang="ka-GE" b="1" dirty="0" smtClean="0">
                <a:solidFill>
                  <a:srgbClr val="002060"/>
                </a:solidFill>
              </a:rPr>
              <a:t> 211 001 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esktop\ახალი ფოტოები\DSC_7817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648200" y="2362200"/>
            <a:ext cx="41910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User\Desktop\ახალი ფოტოები\DSC_7816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46150" y="2362200"/>
            <a:ext cx="4167981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C:\Users\User\Desktop\downlo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182458"/>
            <a:ext cx="1447800" cy="876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5779841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90600" y="2438400"/>
            <a:ext cx="7543800" cy="1056443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000" b="1" dirty="0">
                <a:solidFill>
                  <a:srgbClr val="002060"/>
                </a:solidFill>
              </a:rPr>
              <a:t>ლაგოდეხის მუნიციპალიტეტში  </a:t>
            </a:r>
            <a:r>
              <a:rPr lang="ka-GE" sz="2000" b="1" dirty="0" smtClean="0">
                <a:solidFill>
                  <a:srgbClr val="002060"/>
                </a:solidFill>
              </a:rPr>
              <a:t>რეგიონული განვითარების ფონდიდან დაფინანსებული</a:t>
            </a:r>
            <a:r>
              <a:rPr lang="ka-GE" sz="2400" b="1" dirty="0" smtClean="0">
                <a:solidFill>
                  <a:srgbClr val="002060"/>
                </a:solidFill>
              </a:rPr>
              <a:t> 18 </a:t>
            </a:r>
            <a:r>
              <a:rPr lang="ka-GE" sz="2000" b="1" dirty="0" smtClean="0">
                <a:solidFill>
                  <a:srgbClr val="002060"/>
                </a:solidFill>
              </a:rPr>
              <a:t>პროექტი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2600" y="3962400"/>
            <a:ext cx="5867400" cy="64633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საერთო</a:t>
            </a:r>
            <a:r>
              <a:rPr lang="ka-GE" sz="2400" b="1" dirty="0" smtClean="0">
                <a:solidFill>
                  <a:srgbClr val="002060"/>
                </a:solidFill>
              </a:rPr>
              <a:t> </a:t>
            </a:r>
            <a:r>
              <a:rPr lang="ka-GE" sz="2000" b="1" dirty="0" smtClean="0">
                <a:solidFill>
                  <a:srgbClr val="002060"/>
                </a:solidFill>
              </a:rPr>
              <a:t>ღირებულება</a:t>
            </a:r>
            <a:r>
              <a:rPr lang="ka-GE" sz="2400" b="1" dirty="0" smtClean="0">
                <a:solidFill>
                  <a:srgbClr val="002060"/>
                </a:solidFill>
              </a:rPr>
              <a:t> 4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ka-GE" sz="2400" b="1" dirty="0" smtClean="0">
                <a:solidFill>
                  <a:srgbClr val="002060"/>
                </a:solidFill>
              </a:rPr>
              <a:t>469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ka-GE" sz="2400" b="1" dirty="0" smtClean="0">
                <a:solidFill>
                  <a:srgbClr val="002060"/>
                </a:solidFill>
              </a:rPr>
              <a:t>334.49 </a:t>
            </a:r>
            <a:r>
              <a:rPr lang="ka-GE" sz="2000" b="1" dirty="0" smtClean="0">
                <a:solidFill>
                  <a:srgbClr val="002060"/>
                </a:solidFill>
              </a:rPr>
              <a:t>ლარი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2200" y="1023078"/>
            <a:ext cx="4267944" cy="983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4941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19200" y="0"/>
            <a:ext cx="7391400" cy="553998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სოფ. არეშფერანში ნაპირსამაგრი გაბიონის მოწყობა - 107 გრძ.მ</a:t>
            </a:r>
            <a:r>
              <a:rPr lang="ka-GE" sz="2000" b="1" dirty="0" smtClean="0">
                <a:solidFill>
                  <a:srgbClr val="002060"/>
                </a:solidFill>
              </a:rPr>
              <a:t>.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3200400"/>
            <a:ext cx="7620000" cy="465833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სოფ. მშვიდობიანში ნაპირსამაგრი გაბიონის მოწყობა - 250 გრძ.მ.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0"/>
            <a:ext cx="1295400" cy="38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Downloads\thumbnail (3)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676400" y="609600"/>
            <a:ext cx="3124200" cy="256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Users\User\Downloads\thumbnail (1)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>
            <a:off x="4876800" y="609600"/>
            <a:ext cx="3276600" cy="2553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User\Desktop\thumbnail (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733800"/>
            <a:ext cx="3276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Users\User\Desktop\thumbnai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3733800"/>
            <a:ext cx="31242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1949415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219201"/>
            <a:ext cx="8915400" cy="1015663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სოფ. გიორგეთსა და აფენში სავარგულებამდე მისასვლელი გზა - 9000 გრძ.მ.</a:t>
            </a:r>
          </a:p>
          <a:p>
            <a:pPr algn="ctr"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1 070 000 ლარი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1027" name="Picture 3" descr="C:\Users\User\Desktop\fb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52400"/>
            <a:ext cx="1066800" cy="941294"/>
          </a:xfrm>
          <a:prstGeom prst="rect">
            <a:avLst/>
          </a:prstGeom>
          <a:noFill/>
        </p:spPr>
      </p:pic>
      <p:pic>
        <p:nvPicPr>
          <p:cNvPr id="1028" name="Picture 4" descr="C:\Users\User\Downloads\thumbnail (1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286000"/>
            <a:ext cx="3802380" cy="4140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User\Downloads\thumbnail (8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2286000"/>
            <a:ext cx="3733800" cy="4137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71949415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71600" y="2133600"/>
            <a:ext cx="6858000" cy="114435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400" b="1" dirty="0" smtClean="0">
                <a:solidFill>
                  <a:srgbClr val="002060"/>
                </a:solidFill>
              </a:rPr>
              <a:t>ადგილობრივი ბიუჯეტიდან დაფინანსებული</a:t>
            </a:r>
          </a:p>
          <a:p>
            <a:pPr algn="ctr">
              <a:lnSpc>
                <a:spcPct val="150000"/>
              </a:lnSpc>
            </a:pPr>
            <a:r>
              <a:rPr lang="ka-GE" sz="2400" b="1" dirty="0" smtClean="0">
                <a:solidFill>
                  <a:srgbClr val="002060"/>
                </a:solidFill>
              </a:rPr>
              <a:t> 9 პროექტი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76400" y="3657600"/>
            <a:ext cx="6096000" cy="738664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400" b="1" dirty="0" smtClean="0">
                <a:solidFill>
                  <a:srgbClr val="002060"/>
                </a:solidFill>
              </a:rPr>
              <a:t>საერთო</a:t>
            </a:r>
            <a:r>
              <a:rPr lang="ka-GE" sz="2800" b="1" dirty="0" smtClean="0">
                <a:solidFill>
                  <a:srgbClr val="002060"/>
                </a:solidFill>
              </a:rPr>
              <a:t> </a:t>
            </a:r>
            <a:r>
              <a:rPr lang="ka-GE" sz="2400" b="1" dirty="0" smtClean="0">
                <a:solidFill>
                  <a:srgbClr val="002060"/>
                </a:solidFill>
              </a:rPr>
              <a:t>ღირებულება </a:t>
            </a:r>
            <a:r>
              <a:rPr lang="ka-GE" sz="2800" b="1" dirty="0" smtClean="0">
                <a:solidFill>
                  <a:srgbClr val="002060"/>
                </a:solidFill>
              </a:rPr>
              <a:t> 651 099 </a:t>
            </a:r>
            <a:r>
              <a:rPr lang="ka-GE" sz="2400" b="1" dirty="0" smtClean="0">
                <a:solidFill>
                  <a:srgbClr val="002060"/>
                </a:solidFill>
              </a:rPr>
              <a:t>ლარი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5" name="Picture 4" descr="lagodex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457200"/>
            <a:ext cx="990600" cy="1208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6838323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599" y="3676425"/>
            <a:ext cx="3680081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81" y="3676425"/>
            <a:ext cx="3629281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19" y="920990"/>
            <a:ext cx="3621043" cy="2599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6511" y="920990"/>
            <a:ext cx="3680080" cy="2599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533400" y="152400"/>
            <a:ext cx="8115299" cy="58477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ka-GE" sz="1600" b="1" dirty="0" smtClean="0">
                <a:solidFill>
                  <a:srgbClr val="002060"/>
                </a:solidFill>
              </a:rPr>
              <a:t>სოფ. გიორგეთში (მეორე ქუჩა) სანიაღვრე არხები - 180 გრძ.მ. </a:t>
            </a:r>
          </a:p>
          <a:p>
            <a:pPr algn="ctr"/>
            <a:r>
              <a:rPr lang="ka-GE" sz="1600" b="1" dirty="0" smtClean="0">
                <a:solidFill>
                  <a:srgbClr val="002060"/>
                </a:solidFill>
              </a:rPr>
              <a:t>16 237 ლარი </a:t>
            </a:r>
            <a:endParaRPr lang="en-U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6113594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372189"/>
            <a:ext cx="8077200" cy="1015663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ka-GE" sz="2000" b="1" dirty="0" smtClean="0">
                <a:solidFill>
                  <a:srgbClr val="002060"/>
                </a:solidFill>
              </a:rPr>
              <a:t>სასმელი წყლის, რეზერვუარისა და ჭაბურღილების მოწყობა/რეაბილიტაცია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algn="ctr"/>
            <a:r>
              <a:rPr lang="ka-GE" sz="2000" b="1" dirty="0" smtClean="0">
                <a:solidFill>
                  <a:srgbClr val="002060"/>
                </a:solidFill>
              </a:rPr>
              <a:t>372 952 ლარი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618427"/>
            <a:ext cx="8115299" cy="338554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buBlip>
                <a:blip r:embed="rId3"/>
              </a:buBlip>
            </a:pPr>
            <a:r>
              <a:rPr lang="en-US" sz="1600" b="1" dirty="0" smtClean="0">
                <a:solidFill>
                  <a:srgbClr val="002060"/>
                </a:solidFill>
              </a:rPr>
              <a:t>  </a:t>
            </a:r>
            <a:r>
              <a:rPr lang="ka-GE" sz="1600" b="1" dirty="0" smtClean="0">
                <a:solidFill>
                  <a:srgbClr val="002060"/>
                </a:solidFill>
              </a:rPr>
              <a:t>სოფ</a:t>
            </a:r>
            <a:r>
              <a:rPr lang="ka-GE" sz="1600" b="1" dirty="0">
                <a:solidFill>
                  <a:srgbClr val="002060"/>
                </a:solidFill>
              </a:rPr>
              <a:t>. აფენში </a:t>
            </a:r>
            <a:r>
              <a:rPr lang="ka-GE" sz="1600" b="1" dirty="0" smtClean="0">
                <a:solidFill>
                  <a:srgbClr val="002060"/>
                </a:solidFill>
              </a:rPr>
              <a:t>ჭაბურღილის</a:t>
            </a:r>
            <a:r>
              <a:rPr lang="ka-GE" sz="1600" b="1" dirty="0">
                <a:solidFill>
                  <a:srgbClr val="002060"/>
                </a:solidFill>
              </a:rPr>
              <a:t>, </a:t>
            </a:r>
            <a:r>
              <a:rPr lang="ka-GE" sz="1600" b="1" dirty="0" smtClean="0">
                <a:solidFill>
                  <a:srgbClr val="002060"/>
                </a:solidFill>
              </a:rPr>
              <a:t>რეზერვუარისა </a:t>
            </a:r>
            <a:r>
              <a:rPr lang="ka-GE" sz="1600" b="1" dirty="0">
                <a:solidFill>
                  <a:srgbClr val="002060"/>
                </a:solidFill>
              </a:rPr>
              <a:t>და წყალსადენის </a:t>
            </a:r>
            <a:r>
              <a:rPr lang="ka-GE" sz="1600" b="1" dirty="0" smtClean="0">
                <a:solidFill>
                  <a:srgbClr val="002060"/>
                </a:solidFill>
              </a:rPr>
              <a:t>მოწყობა - 99 667 ლარი</a:t>
            </a:r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" y="2718554"/>
            <a:ext cx="4191000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7724" y="2718554"/>
            <a:ext cx="4257675" cy="3352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774902558"/>
      </p:ext>
    </p:extLst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52400"/>
            <a:ext cx="7981950" cy="64633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buBlip>
                <a:blip r:embed="rId3"/>
              </a:buBlip>
            </a:pPr>
            <a:r>
              <a:rPr lang="en-US" b="1" dirty="0" smtClean="0">
                <a:solidFill>
                  <a:srgbClr val="002060"/>
                </a:solidFill>
              </a:rPr>
              <a:t>  </a:t>
            </a:r>
            <a:r>
              <a:rPr lang="ka-GE" b="1" dirty="0" smtClean="0">
                <a:solidFill>
                  <a:srgbClr val="002060"/>
                </a:solidFill>
              </a:rPr>
              <a:t>სოფ</a:t>
            </a:r>
            <a:r>
              <a:rPr lang="ka-GE" b="1" dirty="0">
                <a:solidFill>
                  <a:srgbClr val="002060"/>
                </a:solidFill>
              </a:rPr>
              <a:t>. ზემო ბოლქვში ჭაბურღილის და </a:t>
            </a:r>
            <a:r>
              <a:rPr lang="ka-GE" b="1" dirty="0" err="1">
                <a:solidFill>
                  <a:srgbClr val="002060"/>
                </a:solidFill>
              </a:rPr>
              <a:t>სადაწნეო</a:t>
            </a:r>
            <a:r>
              <a:rPr lang="ka-GE" b="1" dirty="0">
                <a:solidFill>
                  <a:srgbClr val="002060"/>
                </a:solidFill>
              </a:rPr>
              <a:t>-საუბნო ქსელის </a:t>
            </a:r>
            <a:r>
              <a:rPr lang="ka-GE" b="1" dirty="0" smtClean="0">
                <a:solidFill>
                  <a:srgbClr val="002060"/>
                </a:solidFill>
              </a:rPr>
              <a:t>მოწყობა - 52 480 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914401"/>
            <a:ext cx="3657600" cy="2743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914401"/>
            <a:ext cx="3505200" cy="2743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 descr="C:\Users\User\Desktop\fotoebi\ზემო ბოლქვის სასმელი წყლის\DSC_77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3733800"/>
            <a:ext cx="35052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 descr="C:\Users\User\Desktop\fotoebi\ზემო ბოლქვის სასმელი წყლის\DSC_7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1" y="3733800"/>
            <a:ext cx="36576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94781049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" y="228600"/>
            <a:ext cx="8357640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ka-GE" b="1" dirty="0" err="1" smtClean="0">
                <a:solidFill>
                  <a:srgbClr val="002060"/>
                </a:solidFill>
              </a:rPr>
              <a:t>სოფ</a:t>
            </a:r>
            <a:r>
              <a:rPr lang="ka-GE" b="1" dirty="0" smtClean="0">
                <a:solidFill>
                  <a:srgbClr val="002060"/>
                </a:solidFill>
              </a:rPr>
              <a:t>. ქვემო </a:t>
            </a:r>
            <a:r>
              <a:rPr lang="ka-GE" b="1" dirty="0">
                <a:solidFill>
                  <a:srgbClr val="002060"/>
                </a:solidFill>
              </a:rPr>
              <a:t>ბოლქვში სასმელი წყლის სისტემის რეაბილიტაცია - </a:t>
            </a:r>
            <a:r>
              <a:rPr lang="ka-GE" b="1" dirty="0" smtClean="0">
                <a:solidFill>
                  <a:srgbClr val="002060"/>
                </a:solidFill>
              </a:rPr>
              <a:t>23 737 ლარი 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3400" y="3581400"/>
            <a:ext cx="35814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3581400"/>
            <a:ext cx="33528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3200" y="762000"/>
            <a:ext cx="3200400" cy="2715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45415968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474264"/>
            <a:ext cx="8229600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ka-GE" b="1" dirty="0" err="1">
                <a:solidFill>
                  <a:srgbClr val="002060"/>
                </a:solidFill>
              </a:rPr>
              <a:t>სოფ</a:t>
            </a:r>
            <a:r>
              <a:rPr lang="ka-GE" b="1" dirty="0" smtClean="0">
                <a:solidFill>
                  <a:srgbClr val="002060"/>
                </a:solidFill>
              </a:rPr>
              <a:t>. </a:t>
            </a:r>
            <a:r>
              <a:rPr lang="ka-GE" b="1" dirty="0" err="1" smtClean="0">
                <a:solidFill>
                  <a:srgbClr val="002060"/>
                </a:solidFill>
              </a:rPr>
              <a:t>კართუბანში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ka-GE" b="1" dirty="0">
                <a:solidFill>
                  <a:srgbClr val="002060"/>
                </a:solidFill>
              </a:rPr>
              <a:t>წყალსადენის </a:t>
            </a:r>
            <a:r>
              <a:rPr lang="ka-GE" b="1" dirty="0" smtClean="0">
                <a:solidFill>
                  <a:srgbClr val="002060"/>
                </a:solidFill>
              </a:rPr>
              <a:t>მოწყობა </a:t>
            </a:r>
            <a:r>
              <a:rPr lang="ka-GE" b="1" dirty="0">
                <a:solidFill>
                  <a:srgbClr val="002060"/>
                </a:solidFill>
              </a:rPr>
              <a:t>- </a:t>
            </a:r>
            <a:r>
              <a:rPr lang="ka-GE" b="1" dirty="0" smtClean="0">
                <a:solidFill>
                  <a:srgbClr val="002060"/>
                </a:solidFill>
              </a:rPr>
              <a:t>52 793 ლარი 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447800"/>
            <a:ext cx="8153400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>
              <a:buClr>
                <a:schemeClr val="bg2">
                  <a:lumMod val="50000"/>
                </a:schemeClr>
              </a:buClr>
              <a:buBlip>
                <a:blip r:embed="rId3"/>
              </a:buBlip>
            </a:pPr>
            <a:r>
              <a:rPr lang="ka-GE" b="1" dirty="0" err="1">
                <a:solidFill>
                  <a:srgbClr val="002060"/>
                </a:solidFill>
              </a:rPr>
              <a:t>სოფ</a:t>
            </a:r>
            <a:r>
              <a:rPr lang="ka-GE" b="1" dirty="0" smtClean="0">
                <a:solidFill>
                  <a:srgbClr val="002060"/>
                </a:solidFill>
              </a:rPr>
              <a:t>. </a:t>
            </a:r>
            <a:r>
              <a:rPr lang="ka-GE" b="1" dirty="0" err="1" smtClean="0">
                <a:solidFill>
                  <a:srgbClr val="002060"/>
                </a:solidFill>
              </a:rPr>
              <a:t>ქალქვაში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ka-GE" b="1" dirty="0">
                <a:solidFill>
                  <a:srgbClr val="002060"/>
                </a:solidFill>
              </a:rPr>
              <a:t>ჭაბურღილისა და </a:t>
            </a:r>
            <a:r>
              <a:rPr lang="ka-GE" b="1" dirty="0" smtClean="0">
                <a:solidFill>
                  <a:srgbClr val="002060"/>
                </a:solidFill>
              </a:rPr>
              <a:t>წყალსადენის </a:t>
            </a:r>
            <a:r>
              <a:rPr lang="ka-GE" b="1" dirty="0">
                <a:solidFill>
                  <a:srgbClr val="002060"/>
                </a:solidFill>
              </a:rPr>
              <a:t>მოწყობა - </a:t>
            </a:r>
            <a:r>
              <a:rPr lang="ka-GE" b="1" dirty="0" smtClean="0">
                <a:solidFill>
                  <a:srgbClr val="002060"/>
                </a:solidFill>
              </a:rPr>
              <a:t>84 276 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esktop\სოფ. ქალქვაში ჭაბურღილისა და წყალსადენი მოწყობა\qalqva 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501" y="2209800"/>
            <a:ext cx="3745149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User\Desktop\სოფ. ქალქვაში ჭაბურღილისა და წყალსადენი მოწყობა\qalqva 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209800"/>
            <a:ext cx="3631660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45415968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457200"/>
            <a:ext cx="8229600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ka-GE" b="1" dirty="0" err="1">
                <a:solidFill>
                  <a:srgbClr val="002060"/>
                </a:solidFill>
              </a:rPr>
              <a:t>სოფ</a:t>
            </a:r>
            <a:r>
              <a:rPr lang="ka-GE" b="1" dirty="0" smtClean="0">
                <a:solidFill>
                  <a:srgbClr val="002060"/>
                </a:solidFill>
              </a:rPr>
              <a:t>. </a:t>
            </a:r>
            <a:r>
              <a:rPr lang="ka-GE" b="1" dirty="0" err="1" smtClean="0">
                <a:solidFill>
                  <a:srgbClr val="002060"/>
                </a:solidFill>
              </a:rPr>
              <a:t>ბოლოკიანში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ka-GE" b="1" dirty="0">
                <a:solidFill>
                  <a:srgbClr val="002060"/>
                </a:solidFill>
              </a:rPr>
              <a:t>ჭაბურღილისა და წყალსადენის მოწყობა - </a:t>
            </a:r>
            <a:r>
              <a:rPr lang="ka-GE" b="1" dirty="0" smtClean="0">
                <a:solidFill>
                  <a:srgbClr val="002060"/>
                </a:solidFill>
              </a:rPr>
              <a:t>59 999 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User\Desktop\thumbnail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524000"/>
            <a:ext cx="4130675" cy="4012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C:\Users\User\Desktop\thumbnail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524000"/>
            <a:ext cx="3962400" cy="403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45415968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76200"/>
            <a:ext cx="7239000" cy="64633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ka-GE" b="1" dirty="0">
                <a:solidFill>
                  <a:srgbClr val="002060"/>
                </a:solidFill>
              </a:rPr>
              <a:t>ქ. ლაგოდეხის ცენტრალური სკვერის </a:t>
            </a:r>
            <a:r>
              <a:rPr lang="ka-GE" b="1" dirty="0" smtClean="0">
                <a:solidFill>
                  <a:srgbClr val="002060"/>
                </a:solidFill>
              </a:rPr>
              <a:t>რეაბილიტაცია/რეკონსტრუქცია - 265 113 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914400"/>
            <a:ext cx="3657600" cy="2895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User\Desktop\ახალი ფოტოები\DSC_78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886200"/>
            <a:ext cx="3722686" cy="2539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User\Desktop\ახალი ფოტოები\DSC_78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886200"/>
            <a:ext cx="3648075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User\Desktop\ახალი ფოტოები\DSC_78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914400"/>
            <a:ext cx="3762077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221035645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71600" y="439245"/>
            <a:ext cx="6096000" cy="1200329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400" b="1" dirty="0" smtClean="0">
                <a:solidFill>
                  <a:srgbClr val="002060"/>
                </a:solidFill>
              </a:rPr>
              <a:t>გზების რეაბილიტაცია - 12 888 </a:t>
            </a:r>
            <a:r>
              <a:rPr lang="ka-GE" sz="2400" b="1" dirty="0" err="1" smtClean="0">
                <a:solidFill>
                  <a:srgbClr val="002060"/>
                </a:solidFill>
              </a:rPr>
              <a:t>გრძ.მ</a:t>
            </a:r>
            <a:r>
              <a:rPr lang="ka-GE" sz="2400" b="1" dirty="0" smtClean="0">
                <a:solidFill>
                  <a:srgbClr val="002060"/>
                </a:solidFill>
              </a:rPr>
              <a:t>.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a-GE" sz="2400" b="1" dirty="0" smtClean="0">
                <a:solidFill>
                  <a:srgbClr val="002060"/>
                </a:solidFill>
              </a:rPr>
              <a:t> 3 440 167.49 ლარი 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000" y="2057400"/>
            <a:ext cx="2590800" cy="3477875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ka-GE" sz="2200" b="1" dirty="0" smtClean="0">
                <a:solidFill>
                  <a:srgbClr val="002060"/>
                </a:solidFill>
              </a:rPr>
              <a:t>      სოფელი </a:t>
            </a:r>
          </a:p>
          <a:p>
            <a:pPr marL="342900" indent="-342900">
              <a:buBlip>
                <a:blip r:embed="rId3"/>
              </a:buBlip>
            </a:pPr>
            <a:r>
              <a:rPr lang="ka-GE" sz="2200" b="1" dirty="0" err="1" smtClean="0">
                <a:solidFill>
                  <a:srgbClr val="002060"/>
                </a:solidFill>
              </a:rPr>
              <a:t>ჰერეთისკარი</a:t>
            </a:r>
            <a:endParaRPr lang="ka-GE" sz="2200" b="1" dirty="0" smtClean="0">
              <a:solidFill>
                <a:srgbClr val="002060"/>
              </a:solidFill>
            </a:endParaRPr>
          </a:p>
          <a:p>
            <a:pPr marL="342900" indent="-342900">
              <a:buBlip>
                <a:blip r:embed="rId3"/>
              </a:buBlip>
            </a:pPr>
            <a:r>
              <a:rPr lang="ka-GE" sz="2200" b="1" dirty="0">
                <a:solidFill>
                  <a:srgbClr val="002060"/>
                </a:solidFill>
              </a:rPr>
              <a:t>ვარდისუბანი</a:t>
            </a:r>
            <a:endParaRPr lang="en-US" sz="2200" b="1" dirty="0">
              <a:solidFill>
                <a:srgbClr val="002060"/>
              </a:solidFill>
            </a:endParaRPr>
          </a:p>
          <a:p>
            <a:pPr marL="342900" indent="-342900">
              <a:buBlip>
                <a:blip r:embed="rId3"/>
              </a:buBlip>
            </a:pPr>
            <a:r>
              <a:rPr lang="ka-GE" sz="2200" b="1" dirty="0">
                <a:solidFill>
                  <a:srgbClr val="002060"/>
                </a:solidFill>
              </a:rPr>
              <a:t>მშვიდობიანი</a:t>
            </a:r>
          </a:p>
          <a:p>
            <a:pPr marL="342900" indent="-342900">
              <a:buBlip>
                <a:blip r:embed="rId3"/>
              </a:buBlip>
            </a:pPr>
            <a:r>
              <a:rPr lang="ka-GE" sz="2200" b="1" dirty="0" err="1">
                <a:solidFill>
                  <a:srgbClr val="002060"/>
                </a:solidFill>
              </a:rPr>
              <a:t>კართუბანი</a:t>
            </a:r>
            <a:endParaRPr lang="ka-GE" sz="2200" b="1" dirty="0">
              <a:solidFill>
                <a:srgbClr val="002060"/>
              </a:solidFill>
            </a:endParaRPr>
          </a:p>
          <a:p>
            <a:pPr marL="342900" indent="-342900">
              <a:buBlip>
                <a:blip r:embed="rId3"/>
              </a:buBlip>
            </a:pPr>
            <a:r>
              <a:rPr lang="ka-GE" sz="2200" b="1" dirty="0" err="1" smtClean="0">
                <a:solidFill>
                  <a:srgbClr val="002060"/>
                </a:solidFill>
              </a:rPr>
              <a:t>გიორგეთი</a:t>
            </a:r>
            <a:endParaRPr lang="ka-GE" sz="2200" b="1" dirty="0" smtClean="0">
              <a:solidFill>
                <a:srgbClr val="002060"/>
              </a:solidFill>
            </a:endParaRPr>
          </a:p>
          <a:p>
            <a:pPr marL="342900" indent="-342900">
              <a:buBlip>
                <a:blip r:embed="rId3"/>
              </a:buBlip>
            </a:pPr>
            <a:r>
              <a:rPr lang="ka-GE" sz="2200" b="1" dirty="0">
                <a:solidFill>
                  <a:srgbClr val="002060"/>
                </a:solidFill>
              </a:rPr>
              <a:t>განჯალა</a:t>
            </a:r>
          </a:p>
          <a:p>
            <a:pPr marL="342900" indent="-342900">
              <a:buBlip>
                <a:blip r:embed="rId3"/>
              </a:buBlip>
            </a:pPr>
            <a:r>
              <a:rPr lang="ka-GE" sz="2200" b="1" dirty="0">
                <a:solidFill>
                  <a:srgbClr val="002060"/>
                </a:solidFill>
              </a:rPr>
              <a:t>ჭიაური</a:t>
            </a:r>
          </a:p>
          <a:p>
            <a:pPr marL="342900" indent="-342900">
              <a:buBlip>
                <a:blip r:embed="rId3"/>
              </a:buBlip>
            </a:pPr>
            <a:r>
              <a:rPr lang="ka-GE" sz="2200" b="1" dirty="0" smtClean="0">
                <a:solidFill>
                  <a:srgbClr val="002060"/>
                </a:solidFill>
              </a:rPr>
              <a:t>საქობო</a:t>
            </a:r>
          </a:p>
          <a:p>
            <a:pPr marL="342900" indent="-342900">
              <a:buBlip>
                <a:blip r:embed="rId3"/>
              </a:buBlip>
            </a:pPr>
            <a:r>
              <a:rPr lang="ka-GE" sz="2200" b="1" dirty="0" smtClean="0">
                <a:solidFill>
                  <a:srgbClr val="002060"/>
                </a:solidFill>
              </a:rPr>
              <a:t>აფენი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1600" y="2057400"/>
            <a:ext cx="2819400" cy="3323987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      ქ. ლაგოდეხი 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ყაზბეგის ქუჩა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ლაღიძის ქუჩა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ქიზიყის ქუჩა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ცინცაძის ქუჩა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ka-GE" sz="2000" b="1" dirty="0" err="1" smtClean="0">
                <a:solidFill>
                  <a:srgbClr val="002060"/>
                </a:solidFill>
              </a:rPr>
              <a:t>კუდიგორის</a:t>
            </a:r>
            <a:r>
              <a:rPr lang="ka-GE" sz="2000" b="1" dirty="0" smtClean="0">
                <a:solidFill>
                  <a:srgbClr val="002060"/>
                </a:solidFill>
              </a:rPr>
              <a:t> ქუჩა</a:t>
            </a:r>
          </a:p>
          <a:p>
            <a:pPr marL="342900" indent="-342900">
              <a:lnSpc>
                <a:spcPct val="150000"/>
              </a:lnSpc>
              <a:buBlip>
                <a:blip r:embed="rId3"/>
              </a:buBlip>
            </a:pPr>
            <a:r>
              <a:rPr lang="ka-GE" sz="2000" b="1" dirty="0" smtClean="0">
                <a:solidFill>
                  <a:srgbClr val="002060"/>
                </a:solidFill>
              </a:rPr>
              <a:t>9 აპრილის ქუჩა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024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228600"/>
            <a:ext cx="7696200" cy="64633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ka-GE" b="1" dirty="0">
                <a:solidFill>
                  <a:srgbClr val="002060"/>
                </a:solidFill>
              </a:rPr>
              <a:t>ქ. ლაგოდეხში „რანის“ სტადიონთან არსებული სკვერის </a:t>
            </a:r>
            <a:r>
              <a:rPr lang="ka-GE" b="1" dirty="0" smtClean="0">
                <a:solidFill>
                  <a:srgbClr val="002060"/>
                </a:solidFill>
              </a:rPr>
              <a:t>კეთილმოწყობა  70 617 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066800"/>
            <a:ext cx="38100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4" name="Picture 2" descr="C:\Users\User\Desktop\fotoebi\რანის სკვერი\DSC_76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733800"/>
            <a:ext cx="3810000" cy="2751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Users\User\Desktop\fotoebi\რანის სკვერი\DSC_76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9" y="1066800"/>
            <a:ext cx="3876079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 descr="C:\Users\User\Desktop\fotoebi\რანის სკვერი\DSC_76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733800"/>
            <a:ext cx="387608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66658771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160" y="541745"/>
            <a:ext cx="7933039" cy="707886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ka-GE" sz="2000" b="1" dirty="0" smtClean="0">
                <a:solidFill>
                  <a:srgbClr val="002060"/>
                </a:solidFill>
              </a:rPr>
              <a:t>სკოლამდელი აღზრდის დაწესებულებათა რეაბილიტაცია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algn="ctr"/>
            <a:r>
              <a:rPr lang="ka-GE" sz="2000" b="1" dirty="0" smtClean="0">
                <a:solidFill>
                  <a:srgbClr val="002060"/>
                </a:solidFill>
              </a:rPr>
              <a:t>123 248 ლარი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161" y="1965292"/>
            <a:ext cx="8458200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ka-GE" b="1" dirty="0" err="1">
                <a:solidFill>
                  <a:srgbClr val="002060"/>
                </a:solidFill>
              </a:rPr>
              <a:t>სოფ</a:t>
            </a:r>
            <a:r>
              <a:rPr lang="ka-GE" b="1" dirty="0">
                <a:solidFill>
                  <a:srgbClr val="002060"/>
                </a:solidFill>
              </a:rPr>
              <a:t>. გურგენიანის საბავშვო ბაღის სახურავის </a:t>
            </a:r>
            <a:r>
              <a:rPr lang="ka-GE" b="1" dirty="0" smtClean="0">
                <a:solidFill>
                  <a:srgbClr val="002060"/>
                </a:solidFill>
              </a:rPr>
              <a:t>რეაბილიტაცია - 14 088 ლარი 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4033" name="Picture 1" descr="C:\Users\User\Downloads\20181029_174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743200"/>
            <a:ext cx="42672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034" name="Picture 2" descr="C:\Users\User\Downloads\20181029_1741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743200"/>
            <a:ext cx="42672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737570607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28600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Blip>
                <a:blip r:embed="rId3"/>
              </a:buBlip>
            </a:pPr>
            <a:r>
              <a:rPr lang="ka-GE" b="1" dirty="0" err="1">
                <a:solidFill>
                  <a:srgbClr val="002060"/>
                </a:solidFill>
              </a:rPr>
              <a:t>სოფ</a:t>
            </a:r>
            <a:r>
              <a:rPr lang="ka-GE" b="1" dirty="0">
                <a:solidFill>
                  <a:srgbClr val="002060"/>
                </a:solidFill>
              </a:rPr>
              <a:t>. </a:t>
            </a:r>
            <a:r>
              <a:rPr lang="ka-GE" b="1" dirty="0" err="1">
                <a:solidFill>
                  <a:srgbClr val="002060"/>
                </a:solidFill>
              </a:rPr>
              <a:t>ჰერეთისკარის</a:t>
            </a:r>
            <a:r>
              <a:rPr lang="ka-GE" b="1" dirty="0">
                <a:solidFill>
                  <a:srgbClr val="002060"/>
                </a:solidFill>
              </a:rPr>
              <a:t> საბავშვო ბაღის დღის ცენტრის ეზოს ტერიტორიის კეთილმოწყობა და შენობაში დამატებითი სარემონტო </a:t>
            </a:r>
            <a:r>
              <a:rPr lang="ka-GE" b="1" dirty="0" smtClean="0">
                <a:solidFill>
                  <a:srgbClr val="002060"/>
                </a:solidFill>
              </a:rPr>
              <a:t>სამუშაოები - 39 682 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1219200"/>
            <a:ext cx="3352800" cy="2788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0" y="4191000"/>
            <a:ext cx="4707836" cy="2364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985" name="Picture 1" descr="C:\Users\User\Desktop\thumbnail (5).jpg"/>
          <p:cNvPicPr>
            <a:picLocks noChangeAspect="1" noChangeArrowheads="1"/>
          </p:cNvPicPr>
          <p:nvPr/>
        </p:nvPicPr>
        <p:blipFill>
          <a:blip r:embed="rId6" cstate="print">
            <a:lum/>
          </a:blip>
          <a:srcRect/>
          <a:stretch>
            <a:fillRect/>
          </a:stretch>
        </p:blipFill>
        <p:spPr bwMode="auto">
          <a:xfrm>
            <a:off x="838200" y="1219200"/>
            <a:ext cx="37084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986" name="Picture 2" descr="C:\Users\User\Desktop\thumbnail (4)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 flipH="1">
            <a:off x="838200" y="3962400"/>
            <a:ext cx="19812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4621043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762000"/>
            <a:ext cx="8229600" cy="92333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ka-GE" b="1" dirty="0">
                <a:solidFill>
                  <a:srgbClr val="002060"/>
                </a:solidFill>
              </a:rPr>
              <a:t>ლაგოდეხის მუნიციპალიტეტის ტერიტორიაზე არსებული 16 ერთეული სკოლამდელი აღზრდის დაწესებულებაში სამზარეულოსა და კვების პროდუქტების შესანახი სათავსოს </a:t>
            </a:r>
            <a:r>
              <a:rPr lang="ka-GE" b="1" dirty="0" smtClean="0">
                <a:solidFill>
                  <a:srgbClr val="002060"/>
                </a:solidFill>
              </a:rPr>
              <a:t>რეაბილიტაცია - 69 478 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2286000"/>
            <a:ext cx="2209800" cy="2585323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ქ. ლაგოდეხი</a:t>
            </a:r>
          </a:p>
          <a:p>
            <a:pPr marL="285750" indent="-285750"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ჭაბუკიანი</a:t>
            </a:r>
          </a:p>
          <a:p>
            <a:pPr marL="285750" indent="-285750"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ფონა</a:t>
            </a:r>
          </a:p>
          <a:p>
            <a:pPr marL="285750" indent="-285750"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გიორგეთი</a:t>
            </a:r>
          </a:p>
          <a:p>
            <a:pPr marL="285750" indent="-285750"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საქობო</a:t>
            </a:r>
          </a:p>
          <a:p>
            <a:pPr marL="285750" indent="-285750"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არეშფერანი</a:t>
            </a:r>
          </a:p>
          <a:p>
            <a:pPr marL="285750" indent="-285750"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ბაღდათი</a:t>
            </a:r>
          </a:p>
          <a:p>
            <a:pPr marL="285750" indent="-285750"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ლელიანი</a:t>
            </a:r>
            <a:r>
              <a:rPr lang="ru-RU" b="1" dirty="0" smtClean="0">
                <a:solidFill>
                  <a:srgbClr val="002060"/>
                </a:solidFill>
              </a:rPr>
              <a:t>№1</a:t>
            </a:r>
            <a:endParaRPr lang="ka-GE" b="1" dirty="0" smtClean="0">
              <a:solidFill>
                <a:srgbClr val="002060"/>
              </a:solidFill>
            </a:endParaRPr>
          </a:p>
          <a:p>
            <a:pPr marL="285750" indent="-285750"/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0" y="2286000"/>
            <a:ext cx="2209800" cy="2585323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შრომა</a:t>
            </a:r>
          </a:p>
          <a:p>
            <a:pPr marL="285750" indent="-285750"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თელა</a:t>
            </a:r>
          </a:p>
          <a:p>
            <a:pPr marL="285750" indent="-285750"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ვარდისუბანი</a:t>
            </a:r>
          </a:p>
          <a:p>
            <a:pPr marL="285750" indent="-285750"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ჭიაური</a:t>
            </a:r>
          </a:p>
          <a:p>
            <a:pPr marL="285750" indent="-285750"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ბაისუბანი</a:t>
            </a:r>
          </a:p>
          <a:p>
            <a:pPr marL="285750" indent="-285750"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კაბალი</a:t>
            </a:r>
          </a:p>
          <a:p>
            <a:pPr marL="285750" indent="-285750"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კართუბანი</a:t>
            </a:r>
          </a:p>
          <a:p>
            <a:pPr marL="285750" indent="-285750">
              <a:buBlip>
                <a:blip r:embed="rId3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ლელიანი</a:t>
            </a:r>
            <a:r>
              <a:rPr lang="ru-RU" b="1" dirty="0" smtClean="0">
                <a:solidFill>
                  <a:srgbClr val="002060"/>
                </a:solidFill>
              </a:rPr>
              <a:t>№2</a:t>
            </a:r>
            <a:endParaRPr lang="ka-GE" b="1" dirty="0" smtClean="0">
              <a:solidFill>
                <a:srgbClr val="002060"/>
              </a:solidFill>
            </a:endParaRPr>
          </a:p>
          <a:p>
            <a:pPr marL="285750" indent="-285750"/>
            <a:endParaRPr lang="ka-GE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10661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762000"/>
            <a:ext cx="4183764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762000"/>
            <a:ext cx="3993684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2743200" y="228600"/>
            <a:ext cx="4267200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/>
            <a:r>
              <a:rPr lang="ka-GE" b="1" dirty="0" smtClean="0">
                <a:solidFill>
                  <a:srgbClr val="002060"/>
                </a:solidFill>
              </a:rPr>
              <a:t>ქ. ლაგოდეხის </a:t>
            </a:r>
            <a:r>
              <a:rPr lang="ru-RU" b="1" dirty="0" smtClean="0">
                <a:solidFill>
                  <a:srgbClr val="002060"/>
                </a:solidFill>
              </a:rPr>
              <a:t>№3 </a:t>
            </a:r>
            <a:r>
              <a:rPr lang="ka-GE" b="1" dirty="0" smtClean="0">
                <a:solidFill>
                  <a:srgbClr val="002060"/>
                </a:solidFill>
              </a:rPr>
              <a:t>საბავშვო ბაღი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User\Desktop\ახალი ფოტოები\DSC_7823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495800" y="3733800"/>
            <a:ext cx="4191000" cy="2588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User\Desktop\ახალი ფოტოები\DSC_7824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81000" y="3733800"/>
            <a:ext cx="3962400" cy="2641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310661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Desktop\fotoebi\თელის ბაღი\DSC_7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962400"/>
            <a:ext cx="3810000" cy="2463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User\Desktop\fotoebi\თელის ბაღი\DSC_77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962400"/>
            <a:ext cx="3837682" cy="2481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2667000" y="152400"/>
            <a:ext cx="3352800" cy="36933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/>
            <a:r>
              <a:rPr lang="ka-GE" b="1" dirty="0" smtClean="0">
                <a:solidFill>
                  <a:srgbClr val="002060"/>
                </a:solidFill>
              </a:rPr>
              <a:t>სოფ.  შრომის საბავშვო ბაღი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9400" y="3505200"/>
            <a:ext cx="3352800" cy="36933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/>
            <a:r>
              <a:rPr lang="ka-GE" b="1" dirty="0" smtClean="0">
                <a:solidFill>
                  <a:srgbClr val="002060"/>
                </a:solidFill>
              </a:rPr>
              <a:t>სოფ.  თელის საბავშვო ბაღი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052" name="Picture 4" descr="C:\Users\User\Desktop\fotoebi\შრომის ბაღი\DSC_76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609600"/>
            <a:ext cx="38735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C:\Users\User\Desktop\fotoebi\შრომის ბაღი\DSC_76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609600"/>
            <a:ext cx="37973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310661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User\Desktop\fotoebi\ჭიაურის  კარის საბავშვო ბაღი\DSC_7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505200"/>
            <a:ext cx="3657600" cy="2777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3048000" y="228600"/>
            <a:ext cx="3352800" cy="36933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/>
            <a:r>
              <a:rPr lang="ka-GE" b="1" dirty="0" smtClean="0">
                <a:solidFill>
                  <a:srgbClr val="002060"/>
                </a:solidFill>
              </a:rPr>
              <a:t>სოფ.  ჭიაურის საბავშვო ბაღი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3077" name="Picture 5" descr="C:\Users\User\Desktop\fotoebi\ჭიაურის  კარის საბავშვო ბაღი\DSC_7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505200"/>
            <a:ext cx="3762077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C:\Users\User\Desktop\fotoebi\ჭიაურის  კარის საბავშვო ბაღი\DSC_77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762000"/>
            <a:ext cx="4025900" cy="2690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310661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esktop\bagebi\lagodexi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3848101" cy="2514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User\Desktop\bagebi\kartu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14400"/>
            <a:ext cx="3810000" cy="25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User\Desktop\bagebi\leliani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581400"/>
            <a:ext cx="3810000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C:\Users\User\Desktop\bagebi\areshferan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581400"/>
            <a:ext cx="3810000" cy="2806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 10"/>
          <p:cNvSpPr/>
          <p:nvPr/>
        </p:nvSpPr>
        <p:spPr>
          <a:xfrm>
            <a:off x="1371600" y="304800"/>
            <a:ext cx="6553200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285750" indent="-285750" algn="ctr"/>
            <a:r>
              <a:rPr lang="ka-GE" b="1" dirty="0" smtClean="0">
                <a:solidFill>
                  <a:srgbClr val="002060"/>
                </a:solidFill>
              </a:rPr>
              <a:t>საბავშვო ბაღებს საჩუქრად სათამაშოები გადაეცა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10661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User\Desktop\bagebi\kartuba 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724400" y="3352800"/>
            <a:ext cx="4191000" cy="279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C:\Users\User\Desktop\bagebi\lagodexi 11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2590800" y="381000"/>
            <a:ext cx="4029075" cy="2686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C:\Users\User\Desktop\bagebi\lagodexi 111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457200" y="3352800"/>
            <a:ext cx="4191000" cy="279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413106613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8200" y="1905000"/>
            <a:ext cx="8153400" cy="923330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მილენიუმის პროექტის, აშშ-ის </a:t>
            </a:r>
            <a:r>
              <a:rPr lang="ka-GE" b="1" dirty="0" err="1" smtClean="0">
                <a:solidFill>
                  <a:srgbClr val="002060"/>
                </a:solidFill>
              </a:rPr>
              <a:t>ათსწლეულის</a:t>
            </a:r>
            <a:r>
              <a:rPr lang="ka-GE" b="1" dirty="0" smtClean="0">
                <a:solidFill>
                  <a:srgbClr val="002060"/>
                </a:solidFill>
              </a:rPr>
              <a:t> გამოწვევის ფონდის მიერ სრული რეაბილიტაცია ჩაუტარდა 4 საჯარო სკოლას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9400" y="3200400"/>
            <a:ext cx="2895600" cy="50783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ქ. ლაგოდეხის </a:t>
            </a:r>
            <a:r>
              <a:rPr lang="ru-RU" b="1" dirty="0" smtClean="0">
                <a:solidFill>
                  <a:srgbClr val="002060"/>
                </a:solidFill>
              </a:rPr>
              <a:t>№</a:t>
            </a:r>
            <a:r>
              <a:rPr lang="en-US" b="1" dirty="0" smtClean="0">
                <a:solidFill>
                  <a:srgbClr val="002060"/>
                </a:solidFill>
              </a:rPr>
              <a:t>1 </a:t>
            </a:r>
            <a:r>
              <a:rPr lang="ka-GE" b="1" dirty="0" smtClean="0">
                <a:solidFill>
                  <a:srgbClr val="002060"/>
                </a:solidFill>
              </a:rPr>
              <a:t>სკოლა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19400" y="3733800"/>
            <a:ext cx="2895600" cy="465833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a-GE" b="1" dirty="0" err="1" smtClean="0">
                <a:solidFill>
                  <a:srgbClr val="002060"/>
                </a:solidFill>
              </a:rPr>
              <a:t>სოფ</a:t>
            </a:r>
            <a:r>
              <a:rPr lang="ka-GE" b="1" dirty="0" smtClean="0">
                <a:solidFill>
                  <a:srgbClr val="002060"/>
                </a:solidFill>
              </a:rPr>
              <a:t>. ვარდისუბნის სკოლა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9400" y="4267200"/>
            <a:ext cx="2895600" cy="50783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a-GE" b="1" dirty="0" err="1" smtClean="0">
                <a:solidFill>
                  <a:srgbClr val="002060"/>
                </a:solidFill>
              </a:rPr>
              <a:t>სოფ</a:t>
            </a:r>
            <a:r>
              <a:rPr lang="ka-GE" b="1" dirty="0" smtClean="0">
                <a:solidFill>
                  <a:srgbClr val="002060"/>
                </a:solidFill>
              </a:rPr>
              <a:t>. აფენის </a:t>
            </a:r>
            <a:r>
              <a:rPr lang="ru-RU" b="1" dirty="0" smtClean="0">
                <a:solidFill>
                  <a:srgbClr val="002060"/>
                </a:solidFill>
              </a:rPr>
              <a:t>№</a:t>
            </a:r>
            <a:r>
              <a:rPr lang="en-US" b="1" dirty="0" smtClean="0">
                <a:solidFill>
                  <a:srgbClr val="002060"/>
                </a:solidFill>
              </a:rPr>
              <a:t>1</a:t>
            </a:r>
            <a:r>
              <a:rPr lang="ka-GE" b="1" dirty="0" smtClean="0">
                <a:solidFill>
                  <a:srgbClr val="002060"/>
                </a:solidFill>
              </a:rPr>
              <a:t> სკოლა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19400" y="4800600"/>
            <a:ext cx="2895600" cy="50783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a-GE" b="1" dirty="0" err="1" smtClean="0">
                <a:solidFill>
                  <a:srgbClr val="002060"/>
                </a:solidFill>
              </a:rPr>
              <a:t>სოფ</a:t>
            </a:r>
            <a:r>
              <a:rPr lang="ka-GE" b="1" dirty="0" smtClean="0">
                <a:solidFill>
                  <a:srgbClr val="002060"/>
                </a:solidFill>
              </a:rPr>
              <a:t>. განჯალის სკოლა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1" y="398233"/>
            <a:ext cx="2379043" cy="1193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860493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32728"/>
            <a:ext cx="6019800" cy="92333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b="1" dirty="0">
                <a:solidFill>
                  <a:srgbClr val="002060"/>
                </a:solidFill>
              </a:rPr>
              <a:t>ქ. ლაგოდეხი, </a:t>
            </a:r>
            <a:r>
              <a:rPr lang="ka-GE" b="1" dirty="0" err="1" smtClean="0">
                <a:solidFill>
                  <a:srgbClr val="002060"/>
                </a:solidFill>
              </a:rPr>
              <a:t>კუდიგორის</a:t>
            </a:r>
            <a:r>
              <a:rPr lang="ka-GE" b="1" dirty="0" smtClean="0">
                <a:solidFill>
                  <a:srgbClr val="002060"/>
                </a:solidFill>
              </a:rPr>
              <a:t> ქუჩა - 513 </a:t>
            </a:r>
            <a:r>
              <a:rPr lang="ka-GE" b="1" dirty="0" err="1" smtClean="0">
                <a:solidFill>
                  <a:srgbClr val="002060"/>
                </a:solidFill>
              </a:rPr>
              <a:t>გრძ.მ</a:t>
            </a:r>
            <a:r>
              <a:rPr lang="en-US" b="1" dirty="0" smtClean="0">
                <a:solidFill>
                  <a:srgbClr val="002060"/>
                </a:solidFill>
              </a:rPr>
              <a:t>.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123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000</a:t>
            </a:r>
            <a:r>
              <a:rPr lang="ka-GE" b="1" dirty="0" smtClean="0">
                <a:solidFill>
                  <a:srgbClr val="002060"/>
                </a:solidFill>
              </a:rPr>
              <a:t> 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3808839"/>
            <a:ext cx="3738772" cy="2630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042268"/>
            <a:ext cx="3738772" cy="2631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5714" y="1042268"/>
            <a:ext cx="3736242" cy="2631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lum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5714" y="3808840"/>
            <a:ext cx="3736242" cy="2630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45779841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971800" y="0"/>
            <a:ext cx="3276600" cy="50783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ქ. ლაგოდეხის </a:t>
            </a:r>
            <a:r>
              <a:rPr lang="ru-RU" b="1" dirty="0" smtClean="0">
                <a:solidFill>
                  <a:srgbClr val="002060"/>
                </a:solidFill>
              </a:rPr>
              <a:t>№</a:t>
            </a:r>
            <a:r>
              <a:rPr lang="en-US" b="1" dirty="0" smtClean="0">
                <a:solidFill>
                  <a:srgbClr val="002060"/>
                </a:solidFill>
              </a:rPr>
              <a:t>1 </a:t>
            </a:r>
            <a:r>
              <a:rPr lang="ka-GE" b="1" dirty="0" smtClean="0">
                <a:solidFill>
                  <a:srgbClr val="002060"/>
                </a:solidFill>
              </a:rPr>
              <a:t>სკოლა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24200" y="3124200"/>
            <a:ext cx="3276600" cy="465833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ვარდისუბნის სკოლა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esktop\fotoebi\1 სკოლა\DSC_76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33400"/>
            <a:ext cx="3762077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User\Desktop\fotoebi\ვარდისუბნის სკოლა\DSC_77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657600"/>
            <a:ext cx="3762077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User\Desktop\fotoebi\ვარდისუბნის სკოლა\DSC_77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657600"/>
            <a:ext cx="3733800" cy="2495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User\Desktop\fotoebi\1 სკოლა\DSC_76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533400"/>
            <a:ext cx="3754952" cy="2509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860493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8200" y="1447800"/>
            <a:ext cx="7658100" cy="1338828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ლაგოდეხის მუნიციპალიტეტის ტერიტორიაზე გაიწმინდა 9 900 </a:t>
            </a:r>
            <a:r>
              <a:rPr lang="ka-GE" b="1" dirty="0" err="1" smtClean="0">
                <a:solidFill>
                  <a:srgbClr val="002060"/>
                </a:solidFill>
              </a:rPr>
              <a:t>გრძ.მ</a:t>
            </a:r>
            <a:r>
              <a:rPr lang="ka-GE" b="1" dirty="0" smtClean="0">
                <a:solidFill>
                  <a:srgbClr val="002060"/>
                </a:solidFill>
              </a:rPr>
              <a:t>. სარწყავი არხები </a:t>
            </a:r>
          </a:p>
          <a:p>
            <a:pPr algn="ctr"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 მოეწყო სოფ</a:t>
            </a:r>
            <a:r>
              <a:rPr lang="en-US" b="1" dirty="0" smtClean="0">
                <a:solidFill>
                  <a:srgbClr val="002060"/>
                </a:solidFill>
              </a:rPr>
              <a:t>.</a:t>
            </a:r>
            <a:r>
              <a:rPr lang="ka-GE" b="1" dirty="0" smtClean="0">
                <a:solidFill>
                  <a:srgbClr val="002060"/>
                </a:solidFill>
              </a:rPr>
              <a:t> ფონის, გიორგეთის სათავე ნაგებობა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200" y="304800"/>
            <a:ext cx="2514600" cy="8232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2" name="Picture 2" descr="C:\Users\User\Desktop\2. გიორგეთის ტერიტორიაზე შავწყალას არხზე გამანაწილებელზე 1020 მმ-იანი მილისა და წყალჩამკეტი ფარის მოწყობა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3352800" y="3429000"/>
            <a:ext cx="3151762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User\Desktop\ფონის არხის სათავე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228600" y="3429000"/>
            <a:ext cx="31496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C:\Users\User\Desktop\ლაგოდეხის ს-არხი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6477000" y="2971800"/>
            <a:ext cx="2209800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56358832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0" y="228600"/>
            <a:ext cx="1447800" cy="646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19165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0600" y="2438400"/>
            <a:ext cx="7924800" cy="92333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ka-GE" b="1" dirty="0" smtClean="0">
                <a:solidFill>
                  <a:srgbClr val="002060"/>
                </a:solidFill>
              </a:rPr>
              <a:t>მიმდინარეობს სოფ. ზემო და ქვემო გურგენიანის, </a:t>
            </a:r>
            <a:r>
              <a:rPr lang="ka-GE" b="1" dirty="0" err="1" smtClean="0">
                <a:solidFill>
                  <a:srgbClr val="002060"/>
                </a:solidFill>
              </a:rPr>
              <a:t>ხიზა</a:t>
            </a:r>
            <a:r>
              <a:rPr lang="ka-GE" b="1" dirty="0" smtClean="0">
                <a:solidFill>
                  <a:srgbClr val="002060"/>
                </a:solidFill>
              </a:rPr>
              <a:t>, </a:t>
            </a:r>
            <a:r>
              <a:rPr lang="ka-GE" b="1" dirty="0" err="1" smtClean="0">
                <a:solidFill>
                  <a:srgbClr val="002060"/>
                </a:solidFill>
              </a:rPr>
              <a:t>ხიზაბავრისა</a:t>
            </a:r>
            <a:r>
              <a:rPr lang="ka-GE" b="1" dirty="0" smtClean="0">
                <a:solidFill>
                  <a:srgbClr val="002060"/>
                </a:solidFill>
              </a:rPr>
              <a:t> და დავითიანის გაზიფიცირების სამუშაოები - 30 კმ.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1828800"/>
            <a:ext cx="6477000" cy="465833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ka-GE" b="1" dirty="0" smtClean="0">
                <a:solidFill>
                  <a:srgbClr val="002060"/>
                </a:solidFill>
              </a:rPr>
              <a:t>განხორციელდა 44652.2 გრძ.მ. გაზსადენის მშენებლობა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0600" y="1219200"/>
            <a:ext cx="5600700" cy="465833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ka-GE" b="1" dirty="0" smtClean="0">
                <a:solidFill>
                  <a:srgbClr val="002060"/>
                </a:solidFill>
              </a:rPr>
              <a:t>ბუნებრივი აირის ქსელში ჩაერთო 800 აბობენტი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3075" name="Picture 3" descr="C:\Users\User\Desktop\ახალი ფოტოები\DSC_7785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6096000" y="3657600"/>
            <a:ext cx="3048000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 descr="C:\Users\User\Desktop\ახალი ფოტოები\DSC_7781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52400" y="3657600"/>
            <a:ext cx="3131343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7" name="Picture 5" descr="C:\Users\User\Desktop\ახალი ფოტოები\DSC_7774.JPG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</a:blip>
          <a:srcRect/>
          <a:stretch>
            <a:fillRect/>
          </a:stretch>
        </p:blipFill>
        <p:spPr bwMode="auto">
          <a:xfrm>
            <a:off x="3276600" y="3657600"/>
            <a:ext cx="2964061" cy="2438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650013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228600"/>
            <a:ext cx="8610600" cy="465833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“</a:t>
            </a:r>
            <a:r>
              <a:rPr lang="ka-GE" b="1" dirty="0" smtClean="0">
                <a:solidFill>
                  <a:srgbClr val="002060"/>
                </a:solidFill>
              </a:rPr>
              <a:t>ლაგოდეხის სერვის ცენტრი</a:t>
            </a:r>
            <a:r>
              <a:rPr lang="en-US" b="1" dirty="0" smtClean="0">
                <a:solidFill>
                  <a:srgbClr val="002060"/>
                </a:solidFill>
              </a:rPr>
              <a:t>”-</a:t>
            </a:r>
            <a:r>
              <a:rPr lang="ka-GE" b="1" dirty="0" smtClean="0">
                <a:solidFill>
                  <a:srgbClr val="002060"/>
                </a:solidFill>
              </a:rPr>
              <a:t>ს მიერ განხორციელებული სამუშაოები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533400" y="765408"/>
            <a:ext cx="8610600" cy="205399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marL="34290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r>
              <a:rPr lang="ka-GE" b="1" dirty="0" smtClean="0">
                <a:solidFill>
                  <a:srgbClr val="002060"/>
                </a:solidFill>
              </a:rPr>
              <a:t>მუნიციპალიტეტის ტერიტორიაზე გაიჭრა და გაიწმინდა 48  სანიაღვრე არხი</a:t>
            </a:r>
            <a:endParaRPr lang="en-US" b="1" dirty="0" smtClean="0">
              <a:solidFill>
                <a:srgbClr val="002060"/>
              </a:solidFill>
            </a:endParaRPr>
          </a:p>
          <a:p>
            <a:pPr marL="34290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r>
              <a:rPr lang="ka-GE" b="1" dirty="0" smtClean="0">
                <a:solidFill>
                  <a:srgbClr val="002060"/>
                </a:solidFill>
              </a:rPr>
              <a:t>შეიცვალა და დამონტაჟდა გარე-განათების  1 832 ლედ ტიპის სანათი</a:t>
            </a:r>
          </a:p>
          <a:p>
            <a:pPr marL="342900" lvl="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r>
              <a:rPr lang="ka-GE" b="1" dirty="0" smtClean="0">
                <a:solidFill>
                  <a:srgbClr val="002060"/>
                </a:solidFill>
              </a:rPr>
              <a:t>შეძენილ იქნა </a:t>
            </a:r>
            <a:r>
              <a:rPr lang="ka-GE" b="1" dirty="0">
                <a:solidFill>
                  <a:srgbClr val="002060"/>
                </a:solidFill>
              </a:rPr>
              <a:t>დამატებით 1266 ლედ ტიპის სანათი  </a:t>
            </a:r>
            <a:endParaRPr lang="ka-GE" b="1" dirty="0" smtClean="0">
              <a:solidFill>
                <a:srgbClr val="002060"/>
              </a:solidFill>
            </a:endParaRPr>
          </a:p>
          <a:p>
            <a:pPr marL="342900" lvl="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r>
              <a:rPr lang="ka-GE" b="1" noProof="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შეძენილია 290 ცალი </a:t>
            </a:r>
            <a:r>
              <a:rPr lang="ka-GE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ნაგვის ურნა</a:t>
            </a:r>
          </a:p>
          <a:p>
            <a:pPr marL="34290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endParaRPr lang="en-US" dirty="0" smtClean="0"/>
          </a:p>
          <a:p>
            <a:pPr marL="342900" lvl="0" indent="-342900" defTabSz="457200">
              <a:spcBef>
                <a:spcPts val="1000"/>
              </a:spcBef>
              <a:buClr>
                <a:schemeClr val="bg2">
                  <a:lumMod val="25000"/>
                </a:schemeClr>
              </a:buClr>
              <a:buBlip>
                <a:blip r:embed="rId3"/>
              </a:buBlip>
              <a:defRPr/>
            </a:pPr>
            <a:endParaRPr lang="ka-GE" b="1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Blip>
                <a:blip r:embed="rId3"/>
              </a:buBlip>
              <a:tabLst/>
              <a:defRPr/>
            </a:pPr>
            <a:endParaRPr kumimoji="0" lang="ka-GE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 descr="C:\Users\User\Desktop\ა(ა)იპ\ნაპირსამაგრი სამუშაოები\20180415_102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514600"/>
            <a:ext cx="3581399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3" descr="C:\Users\User\Desktop\ა(ა)იპ\ნაპირსამაგრი სამუშაოები\20180525_0936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648200"/>
            <a:ext cx="3605349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5" descr="C:\Users\User\Desktop\ა(ა)იპ\სანიაღვრე არხის გაწმენდა\ლაგოდეხის სანიაღვრე არხის წმენდა\20180326_1118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2514600"/>
            <a:ext cx="3839935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860493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104454" name="Picture 6" descr="C:\Users\User\Desktop\ა(ა)იპ\სასმელი წყლები\32461429_153987368783324_223818658412809420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609600"/>
            <a:ext cx="38100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3" descr="C:\Users\User\Desktop\ა(ა)იპ\ნაგვის ურნები\20180606_0813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429000"/>
            <a:ext cx="3733800" cy="2834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C:\Users\User\Desktop\ა(ა)იპ\ნაგვის ურნები\20180326_1804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505200"/>
            <a:ext cx="2895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C:\Users\User\Downloads\thumbnail (6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533400"/>
            <a:ext cx="2819400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860493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457200"/>
            <a:ext cx="8610600" cy="92333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“</a:t>
            </a:r>
            <a:r>
              <a:rPr lang="ka-GE" b="1" dirty="0" smtClean="0">
                <a:solidFill>
                  <a:srgbClr val="002060"/>
                </a:solidFill>
              </a:rPr>
              <a:t>ლაგოდეხის კულტურის, სპორტისა და ახალგაზრდობის საქმეთა განვითარების ცენტრი</a:t>
            </a:r>
            <a:r>
              <a:rPr lang="en-US" b="1" dirty="0" smtClean="0">
                <a:solidFill>
                  <a:srgbClr val="002060"/>
                </a:solidFill>
              </a:rPr>
              <a:t>”-</a:t>
            </a:r>
            <a:r>
              <a:rPr lang="ka-GE" b="1" dirty="0" smtClean="0">
                <a:solidFill>
                  <a:srgbClr val="002060"/>
                </a:solidFill>
              </a:rPr>
              <a:t>ს მიერ განხორციელებული ღონისძიებები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1066800" y="2133600"/>
            <a:ext cx="7620000" cy="297180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Blip>
                <a:blip r:embed="rId3"/>
              </a:buBlip>
              <a:tabLst/>
              <a:defRPr/>
            </a:pPr>
            <a:r>
              <a:rPr kumimoji="0" lang="ka-G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ლაგოდეხის ცის ქვეშ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Blip>
                <a:blip r:embed="rId3"/>
              </a:buBlip>
              <a:tabLst/>
              <a:defRPr/>
            </a:pPr>
            <a:r>
              <a:rPr kumimoji="0" lang="ka-G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საზაფხულო სკოლა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Blip>
                <a:blip r:embed="rId3"/>
              </a:buBlip>
              <a:tabLst/>
              <a:defRPr/>
            </a:pPr>
            <a:r>
              <a:rPr kumimoji="0" lang="ka-G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ფესტივალი ,,ლაგოდეხი 2018”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Blip>
                <a:blip r:embed="rId3"/>
              </a:buBlip>
              <a:tabLst/>
              <a:defRPr/>
            </a:pPr>
            <a:r>
              <a:rPr kumimoji="0" lang="ka-G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თოჯინების თეატრი ლაგოდეხის მუნიციპალიტეტის სკოლამდელი აღზრდის დაწესებულებებში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Blip>
                <a:blip r:embed="rId3"/>
              </a:buBlip>
              <a:tabLst/>
              <a:defRPr/>
            </a:pPr>
            <a:r>
              <a:rPr kumimoji="0" lang="ka-G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მხატვრული კითხვის წრე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>
                  <a:lumMod val="25000"/>
                </a:schemeClr>
              </a:buClr>
              <a:buSzTx/>
              <a:buBlip>
                <a:blip r:embed="rId3"/>
              </a:buBlip>
              <a:tabLst/>
              <a:defRPr/>
            </a:pPr>
            <a:r>
              <a:rPr kumimoji="0" lang="ka-G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ქსოვისა და ქარგვის წრე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60493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81000" y="76200"/>
            <a:ext cx="8458200" cy="465833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“ლაგოდეხის ცის ქვეშ”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5" name="Picture 4" descr="37761470_1870728892992539_189583001649990860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762000"/>
            <a:ext cx="4039392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6" descr="37761470_1870728892992539_189583001649990860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733800"/>
            <a:ext cx="403203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36087066_193607108141240_8976410201859031040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733800"/>
            <a:ext cx="43434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37761470_1870728892992539_1895830016499908608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8200" y="838200"/>
            <a:ext cx="4343400" cy="271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860493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8600" y="76200"/>
            <a:ext cx="8458200" cy="507318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საზაფხულო სკოლა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10" name="Picture 6" descr="36527051_205225500312734_524357156704406732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838200"/>
            <a:ext cx="4038600" cy="2692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8" descr="36527051_205225500312734_5243571567044067328_n.jpg"/>
          <p:cNvPicPr>
            <a:picLocks noChangeAspect="1" noChangeArrowheads="1"/>
          </p:cNvPicPr>
          <p:nvPr/>
        </p:nvPicPr>
        <p:blipFill>
          <a:blip r:embed="rId4" cstate="print"/>
          <a:srcRect l="13346"/>
          <a:stretch>
            <a:fillRect/>
          </a:stretch>
        </p:blipFill>
        <p:spPr bwMode="auto">
          <a:xfrm>
            <a:off x="4572000" y="838200"/>
            <a:ext cx="41148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36527051_205225500312734_5243571567044067328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657600"/>
            <a:ext cx="40386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4" descr="36527051_205225500312734_5243571567044067328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657600"/>
            <a:ext cx="4114800" cy="2876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860493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81000" y="76200"/>
            <a:ext cx="8458200" cy="507318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ფესტივალი “ლაგოდეხი 2018”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8" name="Content Placeholder 5" descr="1 პირ.JPG"/>
          <p:cNvPicPr>
            <a:picLocks noChangeAspect="1"/>
          </p:cNvPicPr>
          <p:nvPr/>
        </p:nvPicPr>
        <p:blipFill>
          <a:blip r:embed="rId3" cstate="print"/>
          <a:srcRect r="22220" b="36759"/>
          <a:stretch>
            <a:fillRect/>
          </a:stretch>
        </p:blipFill>
        <p:spPr>
          <a:xfrm>
            <a:off x="304800" y="838200"/>
            <a:ext cx="4247484" cy="2591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60.JPG"/>
          <p:cNvPicPr>
            <a:picLocks noChangeAspect="1"/>
          </p:cNvPicPr>
          <p:nvPr/>
        </p:nvPicPr>
        <p:blipFill>
          <a:blip r:embed="rId4" cstate="print"/>
          <a:srcRect r="4878" b="7317"/>
          <a:stretch>
            <a:fillRect/>
          </a:stretch>
        </p:blipFill>
        <p:spPr>
          <a:xfrm>
            <a:off x="4648200" y="838200"/>
            <a:ext cx="4114801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505200"/>
            <a:ext cx="42672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 descr="39116712_249161115919172_6601984355998892032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" y="3505200"/>
            <a:ext cx="41529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860493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81000" y="76200"/>
            <a:ext cx="8458200" cy="465833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b="1" dirty="0" smtClean="0">
                <a:solidFill>
                  <a:srgbClr val="002060"/>
                </a:solidFill>
              </a:rPr>
              <a:t>თოჯინების თეატრი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 descr="DSCN21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3505200"/>
            <a:ext cx="42672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DSCN2213.JPG"/>
          <p:cNvPicPr>
            <a:picLocks noChangeAspect="1"/>
          </p:cNvPicPr>
          <p:nvPr/>
        </p:nvPicPr>
        <p:blipFill>
          <a:blip r:embed="rId4" cstate="print">
            <a:lum bright="20000" contrast="20000"/>
          </a:blip>
          <a:srcRect l="10870"/>
          <a:stretch>
            <a:fillRect/>
          </a:stretch>
        </p:blipFill>
        <p:spPr>
          <a:xfrm>
            <a:off x="389466" y="651933"/>
            <a:ext cx="4267200" cy="2769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DSCN2183.JP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rcRect r="12946"/>
          <a:stretch>
            <a:fillRect/>
          </a:stretch>
        </p:blipFill>
        <p:spPr>
          <a:xfrm>
            <a:off x="4724400" y="685800"/>
            <a:ext cx="4245429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DSCN2232.JPG"/>
          <p:cNvPicPr>
            <a:picLocks noChangeAspect="1"/>
          </p:cNvPicPr>
          <p:nvPr/>
        </p:nvPicPr>
        <p:blipFill>
          <a:blip r:embed="rId6" cstate="print"/>
          <a:srcRect l="15625" r="12656"/>
          <a:stretch>
            <a:fillRect/>
          </a:stretch>
        </p:blipFill>
        <p:spPr>
          <a:xfrm>
            <a:off x="381000" y="3505200"/>
            <a:ext cx="4267200" cy="2971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08604935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32728"/>
            <a:ext cx="6019800" cy="83099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600" b="1" dirty="0">
                <a:solidFill>
                  <a:srgbClr val="002060"/>
                </a:solidFill>
              </a:rPr>
              <a:t>ქ. ლაგოდეხი, 9 აპრილის </a:t>
            </a:r>
            <a:r>
              <a:rPr lang="ka-GE" sz="1600" b="1" dirty="0" smtClean="0">
                <a:solidFill>
                  <a:srgbClr val="002060"/>
                </a:solidFill>
              </a:rPr>
              <a:t>ქუჩა - 971 </a:t>
            </a:r>
            <a:r>
              <a:rPr lang="ka-GE" sz="1600" b="1" dirty="0" err="1" smtClean="0">
                <a:solidFill>
                  <a:srgbClr val="002060"/>
                </a:solidFill>
              </a:rPr>
              <a:t>გრძ.მ</a:t>
            </a:r>
            <a:r>
              <a:rPr lang="ka-GE" sz="1600" b="1" dirty="0" smtClean="0">
                <a:solidFill>
                  <a:srgbClr val="002060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rgbClr val="002060"/>
                </a:solidFill>
              </a:rPr>
              <a:t>294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953</a:t>
            </a:r>
            <a:r>
              <a:rPr lang="ka-GE" sz="1600" b="1" dirty="0" smtClean="0">
                <a:solidFill>
                  <a:srgbClr val="002060"/>
                </a:solidFill>
              </a:rPr>
              <a:t> ლარი 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752" y="951751"/>
            <a:ext cx="3792248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3810000"/>
            <a:ext cx="3802352" cy="2774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C:\Users\User\Desktop\ახალი ფოტოები\DSC_7790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4648199" y="990600"/>
            <a:ext cx="3990083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User\Desktop\ახალი ფოტოები\DSC_7793.JPG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724399" y="3733800"/>
            <a:ext cx="3962401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670154727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8" name="Content Placeholder 5" descr="მხატვრული.jpg"/>
          <p:cNvPicPr>
            <a:picLocks noChangeAspect="1"/>
          </p:cNvPicPr>
          <p:nvPr/>
        </p:nvPicPr>
        <p:blipFill>
          <a:blip r:embed="rId3" cstate="print"/>
          <a:srcRect l="3865" r="3357"/>
          <a:stretch>
            <a:fillRect/>
          </a:stretch>
        </p:blipFill>
        <p:spPr>
          <a:xfrm>
            <a:off x="1143000" y="0"/>
            <a:ext cx="4220307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Content Placeholder 3" descr="ქსოვისადა ქარგვის წრე ლაგოდეხში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3124200"/>
            <a:ext cx="4537457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8604935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165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447800" y="1219200"/>
            <a:ext cx="6553200" cy="1015663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ქეა საერთაშორისო კაკასიაში  </a:t>
            </a:r>
            <a:r>
              <a:rPr lang="en-US" sz="2000" b="1" dirty="0" smtClean="0">
                <a:solidFill>
                  <a:srgbClr val="002060"/>
                </a:solidFill>
              </a:rPr>
              <a:t>(CARE International)</a:t>
            </a:r>
            <a:endParaRPr lang="en-US" sz="2000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esktop\ENPARD-Horizontal-Ge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28600"/>
            <a:ext cx="2362200" cy="608862"/>
          </a:xfrm>
          <a:prstGeom prst="rect">
            <a:avLst/>
          </a:prstGeom>
          <a:noFill/>
        </p:spPr>
      </p:pic>
      <p:pic>
        <p:nvPicPr>
          <p:cNvPr id="1027" name="Picture 3" descr="C:\Users\User\Desktop\7630b7529e384237825fa19e8c518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143000"/>
            <a:ext cx="805989" cy="10219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4" name="Rectangle 13"/>
          <p:cNvSpPr/>
          <p:nvPr/>
        </p:nvSpPr>
        <p:spPr>
          <a:xfrm>
            <a:off x="838200" y="3352800"/>
            <a:ext cx="8153400" cy="46916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5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ka-GE" sz="1600" b="1" dirty="0" smtClean="0">
                <a:solidFill>
                  <a:srgbClr val="002060"/>
                </a:solidFill>
              </a:rPr>
              <a:t>სოციალური მომსახურების სახლის რეაბილიტაცია ლაგოდეხში - 55 002.41 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8200" y="2438400"/>
            <a:ext cx="8153400" cy="46166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5"/>
              </a:buBlip>
            </a:pPr>
            <a:r>
              <a:rPr lang="ka-GE" sz="1600" b="1" dirty="0" smtClean="0">
                <a:solidFill>
                  <a:srgbClr val="002060"/>
                </a:solidFill>
              </a:rPr>
              <a:t> სოფ. ლელიანში </a:t>
            </a:r>
            <a:r>
              <a:rPr lang="ru-RU" sz="1600" b="1" dirty="0" smtClean="0">
                <a:solidFill>
                  <a:srgbClr val="002060"/>
                </a:solidFill>
              </a:rPr>
              <a:t>№</a:t>
            </a:r>
            <a:r>
              <a:rPr lang="ka-GE" sz="1600" b="1" dirty="0" smtClean="0">
                <a:solidFill>
                  <a:srgbClr val="002060"/>
                </a:solidFill>
              </a:rPr>
              <a:t>1 საბავშვო ბაღის რეაბილიტავია - 177  838 ლარი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200" y="4343400"/>
            <a:ext cx="8153400" cy="877163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buBlip>
                <a:blip r:embed="rId5"/>
              </a:buBlip>
            </a:pP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ka-GE" sz="1600" b="1" dirty="0" smtClean="0">
                <a:solidFill>
                  <a:srgbClr val="002060"/>
                </a:solidFill>
              </a:rPr>
              <a:t>სახელოვნებო სკოლების გაერთიანებისთვის მუსიკალური ინსტრუმენტების შეძენა  </a:t>
            </a:r>
            <a:r>
              <a:rPr lang="en-US" sz="1600" b="1" dirty="0" smtClean="0">
                <a:solidFill>
                  <a:srgbClr val="002060"/>
                </a:solidFill>
              </a:rPr>
              <a:t>   </a:t>
            </a:r>
            <a:r>
              <a:rPr lang="ka-GE" sz="1600" b="1" dirty="0" smtClean="0">
                <a:solidFill>
                  <a:srgbClr val="002060"/>
                </a:solidFill>
              </a:rPr>
              <a:t>15 368 ლარი 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0013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165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0" y="152400"/>
            <a:ext cx="8763000" cy="1015663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000" b="1" dirty="0" smtClean="0">
                <a:solidFill>
                  <a:srgbClr val="002060"/>
                </a:solidFill>
              </a:rPr>
              <a:t>2018-2019 წელს განსახორციელებელი პროექტები</a:t>
            </a:r>
            <a:endParaRPr lang="en-US" sz="2000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" y="1219200"/>
            <a:ext cx="8229600" cy="489364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600" b="1" dirty="0" smtClean="0">
                <a:solidFill>
                  <a:srgbClr val="002060"/>
                </a:solidFill>
              </a:rPr>
              <a:t>სოფ. ბოლოკიანში, ბიჭიკო ტაბატაძის ქუჩის შესახვევში ასფალტო-ბეტონის საფარის მოწყობა - 64 800 ლარი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600" b="1" dirty="0" smtClean="0">
                <a:solidFill>
                  <a:srgbClr val="002060"/>
                </a:solidFill>
              </a:rPr>
              <a:t>კართუბნის ადმინისტრაციულ ერთეულში, სავარგულებამდე მისასვლელ გზაზე არსებული ხიდ-ბოგირების რეაბილიტაცია - 7 000 ლარი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600" b="1" dirty="0" smtClean="0">
                <a:solidFill>
                  <a:srgbClr val="002060"/>
                </a:solidFill>
              </a:rPr>
              <a:t>სოფ. ლელიანში სიჩქარის შემაფერხებელი ბარიერების მოწყობა - 5 400 ლარი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600" b="1" dirty="0" smtClean="0">
                <a:solidFill>
                  <a:srgbClr val="002060"/>
                </a:solidFill>
              </a:rPr>
              <a:t>ლაგოდეხის მუნიციპალიტეტის უპოვარი მოსახლეობისათვის სასადილოს შენობის რეაბილიტაცია - 69 100 ლარი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600" b="1" dirty="0" smtClean="0">
                <a:solidFill>
                  <a:srgbClr val="002060"/>
                </a:solidFill>
              </a:rPr>
              <a:t>სოფ. ჭაბუკიანიდან ქვ. ნაშოვარში გადასასვლელ გზაზე ნაპირსამაგრი გაბიონის მოწყობა - 35 000 ლარი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600" b="1" dirty="0" smtClean="0">
                <a:solidFill>
                  <a:srgbClr val="002060"/>
                </a:solidFill>
              </a:rPr>
              <a:t>სოფ. თელაზე მდ. ბაისუბნის ხევზე გაბიონის მოწყობა - 75 000 ლარი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600" b="1" dirty="0" smtClean="0">
                <a:solidFill>
                  <a:srgbClr val="002060"/>
                </a:solidFill>
              </a:rPr>
              <a:t>სოფ. ბაისუბანში მდ. ბაისუბნის ხევზე გაბიონის მოწყობა - 130 000 ლარი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ka-GE" sz="1600" b="1" dirty="0" smtClean="0">
                <a:solidFill>
                  <a:srgbClr val="002060"/>
                </a:solidFill>
              </a:rPr>
              <a:t>სოფ.: თამარიანში, პატარაგორში, მშვიდობიანში, ბაისუბანსა და განჯალაში გარე-განათების მოწყობა - 55 000 ლარი</a:t>
            </a:r>
          </a:p>
        </p:txBody>
      </p:sp>
    </p:spTree>
    <p:extLst>
      <p:ext uri="{BB962C8B-B14F-4D97-AF65-F5344CB8AC3E}">
        <p14:creationId xmlns:p14="http://schemas.microsoft.com/office/powerpoint/2010/main" xmlns="" val="266500133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godex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533400"/>
            <a:ext cx="1301647" cy="1588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85800" y="2514600"/>
            <a:ext cx="8001000" cy="83820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lIns="91429" tIns="45715" rIns="91429" bIns="45715" rtlCol="0" anchor="ctr">
            <a:normAutofit/>
          </a:bodyPr>
          <a:lstStyle/>
          <a:p>
            <a:pPr algn="ctr" defTabSz="914290">
              <a:spcBef>
                <a:spcPct val="0"/>
              </a:spcBef>
              <a:defRPr/>
            </a:pPr>
            <a:r>
              <a:rPr lang="ka-GE" sz="3200" b="1" dirty="0" smtClean="0">
                <a:solidFill>
                  <a:srgbClr val="002060"/>
                </a:solidFill>
                <a:latin typeface="AcadNusx" pitchFamily="2" charset="0"/>
                <a:ea typeface="+mj-ea"/>
                <a:cs typeface="+mj-cs"/>
              </a:rPr>
              <a:t>გმადლობთ ყურადღებისთვის!</a:t>
            </a:r>
            <a:endParaRPr lang="en-US" sz="2400" b="1" dirty="0">
              <a:solidFill>
                <a:srgbClr val="002060"/>
              </a:solidFill>
              <a:latin typeface="AcadNusx" pitchFamily="2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0" y="4009937"/>
            <a:ext cx="3276600" cy="4001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2018</a:t>
            </a:r>
            <a:r>
              <a:rPr lang="ka-GE" sz="2000" b="1" dirty="0" smtClean="0">
                <a:solidFill>
                  <a:srgbClr val="002060"/>
                </a:solidFill>
              </a:rPr>
              <a:t> წელი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6537877"/>
            <a:ext cx="3886200" cy="27698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2060"/>
                </a:solidFill>
              </a:rPr>
              <a:t>ლ</a:t>
            </a:r>
            <a:r>
              <a:rPr lang="ka-GE" sz="12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200" b="1" dirty="0" smtClean="0">
                <a:solidFill>
                  <a:srgbClr val="002060"/>
                </a:solidFill>
              </a:rPr>
              <a:t>მერია</a:t>
            </a:r>
            <a:endParaRPr 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73983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83816" y="43689"/>
            <a:ext cx="6019800" cy="83099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600" b="1" dirty="0">
                <a:solidFill>
                  <a:srgbClr val="002060"/>
                </a:solidFill>
              </a:rPr>
              <a:t>ქ. ლაგოდეხი, ცინცაძის </a:t>
            </a:r>
            <a:r>
              <a:rPr lang="ka-GE" sz="1600" b="1" dirty="0" smtClean="0">
                <a:solidFill>
                  <a:srgbClr val="002060"/>
                </a:solidFill>
              </a:rPr>
              <a:t>ქუჩა - 321 </a:t>
            </a:r>
            <a:r>
              <a:rPr lang="ka-GE" sz="1600" b="1" dirty="0" err="1" smtClean="0">
                <a:solidFill>
                  <a:srgbClr val="002060"/>
                </a:solidFill>
              </a:rPr>
              <a:t>გრძ.მ</a:t>
            </a:r>
            <a:r>
              <a:rPr lang="ka-GE" sz="1600" b="1" dirty="0" smtClean="0">
                <a:solidFill>
                  <a:srgbClr val="002060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rgbClr val="002060"/>
                </a:solidFill>
              </a:rPr>
              <a:t>62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310</a:t>
            </a:r>
            <a:r>
              <a:rPr lang="ka-GE" sz="1600" b="1" dirty="0" smtClean="0">
                <a:solidFill>
                  <a:srgbClr val="002060"/>
                </a:solidFill>
              </a:rPr>
              <a:t> ლარი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116" y="949360"/>
            <a:ext cx="3657600" cy="2674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116" y="3760813"/>
            <a:ext cx="3657601" cy="2674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1288" y="943182"/>
            <a:ext cx="3740270" cy="2686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1288" y="3754636"/>
            <a:ext cx="3740270" cy="2686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8947957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95814" y="32726"/>
            <a:ext cx="6019800" cy="830997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1600" b="1" dirty="0">
                <a:solidFill>
                  <a:srgbClr val="002060"/>
                </a:solidFill>
              </a:rPr>
              <a:t>ქ. ლაგოდეხი, </a:t>
            </a:r>
            <a:r>
              <a:rPr lang="ka-GE" sz="1600" b="1" dirty="0" smtClean="0">
                <a:solidFill>
                  <a:srgbClr val="002060"/>
                </a:solidFill>
              </a:rPr>
              <a:t>ქიზიყის ქუჩა - 507 </a:t>
            </a:r>
            <a:r>
              <a:rPr lang="ka-GE" sz="1600" b="1" dirty="0" err="1" smtClean="0">
                <a:solidFill>
                  <a:srgbClr val="002060"/>
                </a:solidFill>
              </a:rPr>
              <a:t>გრძ.მ</a:t>
            </a:r>
            <a:r>
              <a:rPr lang="ka-GE" sz="1600" b="1" dirty="0" smtClean="0">
                <a:solidFill>
                  <a:srgbClr val="002060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rgbClr val="002060"/>
                </a:solidFill>
              </a:rPr>
              <a:t>395</a:t>
            </a:r>
            <a:r>
              <a:rPr lang="ka-GE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</a:rPr>
              <a:t>554</a:t>
            </a:r>
            <a:r>
              <a:rPr lang="ka-GE" sz="1600" b="1" dirty="0" smtClean="0">
                <a:solidFill>
                  <a:srgbClr val="002060"/>
                </a:solidFill>
              </a:rPr>
              <a:t> ლარი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72705" name="Picture 1" descr="C:\Users\User\Desktop\thumbnail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4572000" y="990600"/>
            <a:ext cx="38608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2706" name="Picture 2" descr="C:\Users\User\Desktop\thumbnail (1)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572000" y="3911600"/>
            <a:ext cx="3848100" cy="256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2707" name="Picture 3" descr="C:\Users\User\Desktop\thumbnail (2)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685800" y="990600"/>
            <a:ext cx="3683000" cy="2762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2708" name="Picture 4" descr="C:\Users\User\Desktop\thumbnail (3)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685800" y="3886200"/>
            <a:ext cx="3713163" cy="2613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75572216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95814" y="420327"/>
            <a:ext cx="6019800" cy="923330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b="1" dirty="0">
                <a:solidFill>
                  <a:srgbClr val="002060"/>
                </a:solidFill>
              </a:rPr>
              <a:t>ქ. ლაგოდეხი, </a:t>
            </a:r>
            <a:r>
              <a:rPr lang="ka-GE" b="1" dirty="0" smtClean="0">
                <a:solidFill>
                  <a:srgbClr val="002060"/>
                </a:solidFill>
              </a:rPr>
              <a:t>ყაზბეგისა და ლაღიძის ქუჩა - 850 გრძ.მ 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241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957</a:t>
            </a:r>
            <a:r>
              <a:rPr lang="ka-GE" b="1" dirty="0" smtClean="0">
                <a:solidFill>
                  <a:srgbClr val="002060"/>
                </a:solidFill>
              </a:rPr>
              <a:t> 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User\Downloads\thumbnail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600200"/>
            <a:ext cx="3581400" cy="4775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User\Downloads\thumbnail (1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600200"/>
            <a:ext cx="3581400" cy="477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92188205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6800" y="152400"/>
            <a:ext cx="7190986" cy="923330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b="1" dirty="0" err="1" smtClean="0">
                <a:solidFill>
                  <a:srgbClr val="002060"/>
                </a:solidFill>
              </a:rPr>
              <a:t>სოფ</a:t>
            </a:r>
            <a:r>
              <a:rPr lang="ka-GE" b="1" dirty="0">
                <a:solidFill>
                  <a:srgbClr val="002060"/>
                </a:solidFill>
              </a:rPr>
              <a:t>. </a:t>
            </a:r>
            <a:r>
              <a:rPr lang="ka-GE" b="1" dirty="0" err="1">
                <a:solidFill>
                  <a:srgbClr val="002060"/>
                </a:solidFill>
              </a:rPr>
              <a:t>გიორგეთში</a:t>
            </a:r>
            <a:r>
              <a:rPr lang="ka-GE" b="1" dirty="0">
                <a:solidFill>
                  <a:srgbClr val="002060"/>
                </a:solidFill>
              </a:rPr>
              <a:t> მეორე ქუჩის რეაბილიტაცია- </a:t>
            </a:r>
            <a:r>
              <a:rPr lang="ka-GE" b="1" dirty="0" smtClean="0">
                <a:solidFill>
                  <a:srgbClr val="002060"/>
                </a:solidFill>
              </a:rPr>
              <a:t>1 944 </a:t>
            </a:r>
            <a:r>
              <a:rPr lang="ka-GE" b="1" dirty="0" err="1" smtClean="0">
                <a:solidFill>
                  <a:srgbClr val="002060"/>
                </a:solidFill>
              </a:rPr>
              <a:t>გრძ.მ</a:t>
            </a:r>
            <a:r>
              <a:rPr lang="ka-GE" b="1" dirty="0" smtClean="0">
                <a:solidFill>
                  <a:srgbClr val="002060"/>
                </a:solidFill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2060"/>
                </a:solidFill>
              </a:rPr>
              <a:t>307</a:t>
            </a:r>
            <a:r>
              <a:rPr lang="ka-GE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625</a:t>
            </a:r>
            <a:r>
              <a:rPr lang="ka-GE" b="1" dirty="0" smtClean="0">
                <a:solidFill>
                  <a:srgbClr val="002060"/>
                </a:solidFill>
              </a:rPr>
              <a:t> ლარი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2614" y="6545495"/>
            <a:ext cx="3886200" cy="26160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ლ</a:t>
            </a:r>
            <a:r>
              <a:rPr lang="ka-GE" sz="1100" b="1" dirty="0">
                <a:solidFill>
                  <a:srgbClr val="002060"/>
                </a:solidFill>
              </a:rPr>
              <a:t>აგოდეხის მუნიციპალიტეტის </a:t>
            </a:r>
            <a:r>
              <a:rPr lang="ka-GE" sz="1100" b="1" dirty="0" smtClean="0">
                <a:solidFill>
                  <a:srgbClr val="002060"/>
                </a:solidFill>
              </a:rPr>
              <a:t>მერია</a:t>
            </a:r>
            <a:endParaRPr lang="en-US" sz="11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143000"/>
            <a:ext cx="3429000" cy="2543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1" y="1143000"/>
            <a:ext cx="3620792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Users\User\Desktop\fotoebi\გიორგეთის გზა\DSC_77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886200"/>
            <a:ext cx="3657600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User\Desktop\fotoebi\გიორგეთის გზა\DSC_77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886200"/>
            <a:ext cx="3429000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971623696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1143</Words>
  <Application>Microsoft Office PowerPoint</Application>
  <PresentationFormat>On-screen Show (4:3)</PresentationFormat>
  <Paragraphs>237</Paragraphs>
  <Slides>53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Wisp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2016-10-13T01:57:16Z</dcterms:created>
  <dcterms:modified xsi:type="dcterms:W3CDTF">2019-01-08T13:25:13Z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